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5" r:id="rId2"/>
    <p:sldId id="265" r:id="rId3"/>
    <p:sldId id="267" r:id="rId4"/>
    <p:sldId id="279" r:id="rId5"/>
    <p:sldId id="268" r:id="rId6"/>
    <p:sldId id="277" r:id="rId7"/>
    <p:sldId id="278" r:id="rId8"/>
    <p:sldId id="271" r:id="rId9"/>
    <p:sldId id="283" r:id="rId10"/>
    <p:sldId id="281" r:id="rId11"/>
    <p:sldId id="282" r:id="rId12"/>
    <p:sldId id="284" r:id="rId13"/>
    <p:sldId id="285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中間スタイル 1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5"/>
  </p:normalViewPr>
  <p:slideViewPr>
    <p:cSldViewPr snapToGrid="0">
      <p:cViewPr varScale="1">
        <p:scale>
          <a:sx n="103" d="100"/>
          <a:sy n="103" d="100"/>
        </p:scale>
        <p:origin x="8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DAA0F0-10F9-A424-A204-D8639507E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C6D102F-4977-1F24-02CD-F2B43F6892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4C69760-3F02-E349-EDE3-83F2BC7D2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D5A26-D187-1A4C-8F3F-1C9DD3405DAD}" type="datetimeFigureOut">
              <a:rPr kumimoji="1" lang="ja-JP" altLang="en-US" smtClean="0"/>
              <a:t>2022/12/6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B8D006B-283F-BC37-1A52-0A960A180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0AFB73-8B12-2CF0-1005-5735C4FA0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AD5A3-3AB1-9545-B918-DD111B8196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7758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93C9EE-7D31-42BA-D9BA-2BB738B2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80AAAB7-7C61-1D3C-219E-33A487AA94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AB30CB6-E53D-3A1B-A161-D2BD3091A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D5A26-D187-1A4C-8F3F-1C9DD3405DAD}" type="datetimeFigureOut">
              <a:rPr kumimoji="1" lang="ja-JP" altLang="en-US" smtClean="0"/>
              <a:t>2022/12/6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7DBBB91-13AE-E2C0-874C-0136EA0DD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85E0F55-FBDA-CCC9-7BEE-49B8194E7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AD5A3-3AB1-9545-B918-DD111B8196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461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1A7E1D0-D40D-BACE-D131-49D622FE2C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D8117EC-8CE6-E5FB-2A95-19CC99D9BE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BC31FCC-0B01-5F28-15CE-D42732F69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D5A26-D187-1A4C-8F3F-1C9DD3405DAD}" type="datetimeFigureOut">
              <a:rPr kumimoji="1" lang="ja-JP" altLang="en-US" smtClean="0"/>
              <a:t>2022/12/6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A5B90F5-2591-F500-00FF-6B79D1BD7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15412C8-4578-E9FA-B3C0-FC99B6F2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AD5A3-3AB1-9545-B918-DD111B8196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8559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63F684-646C-FA0D-C583-86C53CE82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7C64A95-8446-A39E-DFFC-D28EDCD10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A055DD7-052F-5689-8B55-9BCC40096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D5A26-D187-1A4C-8F3F-1C9DD3405DAD}" type="datetimeFigureOut">
              <a:rPr kumimoji="1" lang="ja-JP" altLang="en-US" smtClean="0"/>
              <a:t>2022/12/6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E8F80D1-1FAF-575A-111C-C520BD205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B695B3C-D4C3-AF5F-89F3-E8386DAB4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AD5A3-3AB1-9545-B918-DD111B8196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1560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24AE55D-95E3-8329-0AF7-9ED39C645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1B74339-C713-8CCD-3964-3F2E33CC1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57D5C6-284F-4B57-9B4C-4C07E51B5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D5A26-D187-1A4C-8F3F-1C9DD3405DAD}" type="datetimeFigureOut">
              <a:rPr kumimoji="1" lang="ja-JP" altLang="en-US" smtClean="0"/>
              <a:t>2022/12/6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48D72AD-8C62-8F59-E7F6-5DFB3A46B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9904673-69F4-9E4A-C25F-13EDE0A02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AD5A3-3AB1-9545-B918-DD111B8196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8107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AE731F-11DD-AC93-04EC-45BB33D8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380168-CAE3-3038-91D1-D7BFA88A0F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DF45A43-9C20-D7FC-F44E-F5950E2F4D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ED77C72-9CF3-4043-6587-09208984C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D5A26-D187-1A4C-8F3F-1C9DD3405DAD}" type="datetimeFigureOut">
              <a:rPr kumimoji="1" lang="ja-JP" altLang="en-US" smtClean="0"/>
              <a:t>2022/12/6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C0F09B3-C9A2-6B43-35FE-F76801D79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2104561-054A-A526-6ABE-B59CB1657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AD5A3-3AB1-9545-B918-DD111B8196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1132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D5553B-825F-6652-0C70-467FC9739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41FC52F-4C3B-1DDF-1A92-8346E53AB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76D78FC-4F75-6915-4DE8-858EE95B88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6FB5367-92ED-8588-40AE-DA503FC5E5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841B188-F44E-DE3A-B4C7-0C4F5F1E0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7D08E29-9102-7C9D-48E1-897681907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D5A26-D187-1A4C-8F3F-1C9DD3405DAD}" type="datetimeFigureOut">
              <a:rPr kumimoji="1" lang="ja-JP" altLang="en-US" smtClean="0"/>
              <a:t>2022/12/6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816012D-6F28-A89A-AA3F-1176E7DD7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4D057ED-ACF7-38D2-3DFA-5B3D1E2C0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AD5A3-3AB1-9545-B918-DD111B8196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0523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16BC74-9526-D0CD-FCCD-55F7FEC7A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5E92B2A-FF17-BA8F-5FF3-D74EB3B35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D5A26-D187-1A4C-8F3F-1C9DD3405DAD}" type="datetimeFigureOut">
              <a:rPr kumimoji="1" lang="ja-JP" altLang="en-US" smtClean="0"/>
              <a:t>2022/12/6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5D6A2CB-9A01-A012-EC0E-B3F9A93C5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5B1B0C0-A965-B3BD-2684-0058B96F4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AD5A3-3AB1-9545-B918-DD111B8196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9499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F6166C7-A789-8146-5D1F-E758F3897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D5A26-D187-1A4C-8F3F-1C9DD3405DAD}" type="datetimeFigureOut">
              <a:rPr kumimoji="1" lang="ja-JP" altLang="en-US" smtClean="0"/>
              <a:t>2022/12/6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1D0E1F7-5157-3FD7-E9C3-4E2D112D5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940BA07-890B-4CBC-74D3-419A7AB3A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AD5A3-3AB1-9545-B918-DD111B8196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9479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C9BC23-1163-889E-E58E-CA83FC04F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6721339-4786-C7A5-E388-36264C3DD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3E34CB3-B59C-3DB9-AC06-5385FC1302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8111376-7290-0C78-AC33-4199BE0F6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D5A26-D187-1A4C-8F3F-1C9DD3405DAD}" type="datetimeFigureOut">
              <a:rPr kumimoji="1" lang="ja-JP" altLang="en-US" smtClean="0"/>
              <a:t>2022/12/6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323503A-C009-D102-FF2E-8BF549F0F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029AD4C-6959-42DF-259A-CA49859AD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AD5A3-3AB1-9545-B918-DD111B8196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6673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CC8C25-82EA-5D27-8CDD-3942BFB16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2E2492E-6D26-3DE9-2C3F-D5C79999EA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B6BA96B-438E-C31F-C33D-79B8446CB7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3C0462A-8025-43D9-3B24-E62FD3B8E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D5A26-D187-1A4C-8F3F-1C9DD3405DAD}" type="datetimeFigureOut">
              <a:rPr kumimoji="1" lang="ja-JP" altLang="en-US" smtClean="0"/>
              <a:t>2022/12/6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B9B4C01-C26F-0CE1-003A-85C295961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8C46FD9-47E3-F8CB-08C4-0A76DBBF8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AD5A3-3AB1-9545-B918-DD111B8196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8440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B74FEEB-87BF-94AB-94D1-1B482957D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53A2B97-04C1-6CD6-D9DA-813A5CC8C9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4C0EEEA-144F-9922-94C2-FACE3DD252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3D5A26-D187-1A4C-8F3F-1C9DD3405DAD}" type="datetimeFigureOut">
              <a:rPr kumimoji="1" lang="ja-JP" altLang="en-US" smtClean="0"/>
              <a:t>2022/12/6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23FBB27-61D5-901A-ADBA-6E1D337B79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F69D3E6-5651-2606-6A05-09130DA24B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AD5A3-3AB1-9545-B918-DD111B8196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1638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C72013DB-1F05-6843-16D5-561453378EFC}"/>
              </a:ext>
            </a:extLst>
          </p:cNvPr>
          <p:cNvSpPr/>
          <p:nvPr/>
        </p:nvSpPr>
        <p:spPr>
          <a:xfrm>
            <a:off x="3845011" y="3429000"/>
            <a:ext cx="6121198" cy="3429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8B71847B-8472-4729-63FA-2E2B7C7B66EC}"/>
              </a:ext>
            </a:extLst>
          </p:cNvPr>
          <p:cNvSpPr/>
          <p:nvPr/>
        </p:nvSpPr>
        <p:spPr>
          <a:xfrm>
            <a:off x="5789167" y="4636356"/>
            <a:ext cx="1758764" cy="29656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784437A9-D7EF-EB98-9EC1-2B7C5CA559D8}"/>
              </a:ext>
            </a:extLst>
          </p:cNvPr>
          <p:cNvSpPr/>
          <p:nvPr/>
        </p:nvSpPr>
        <p:spPr>
          <a:xfrm>
            <a:off x="5888087" y="0"/>
            <a:ext cx="6303913" cy="3429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D75417DB-5E2E-5918-078F-1C9C4BEBE21A}"/>
              </a:ext>
            </a:extLst>
          </p:cNvPr>
          <p:cNvSpPr/>
          <p:nvPr/>
        </p:nvSpPr>
        <p:spPr>
          <a:xfrm>
            <a:off x="8515425" y="2113002"/>
            <a:ext cx="1859760" cy="29656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0F6C2F42-0AAE-1F17-189D-8439CA2AD645}"/>
              </a:ext>
            </a:extLst>
          </p:cNvPr>
          <p:cNvSpPr/>
          <p:nvPr/>
        </p:nvSpPr>
        <p:spPr>
          <a:xfrm>
            <a:off x="9953821" y="3430011"/>
            <a:ext cx="2233442" cy="3429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B1ED31C-964E-4BF6-ED36-29403C27587A}"/>
              </a:ext>
            </a:extLst>
          </p:cNvPr>
          <p:cNvSpPr/>
          <p:nvPr/>
        </p:nvSpPr>
        <p:spPr>
          <a:xfrm>
            <a:off x="-1" y="3429000"/>
            <a:ext cx="3832296" cy="342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D6BA973A-9CB7-0F7F-4967-A14579AD9996}"/>
              </a:ext>
            </a:extLst>
          </p:cNvPr>
          <p:cNvSpPr/>
          <p:nvPr/>
        </p:nvSpPr>
        <p:spPr>
          <a:xfrm>
            <a:off x="-1" y="0"/>
            <a:ext cx="5888413" cy="342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>
              <a:solidFill>
                <a:schemeClr val="tx1"/>
              </a:solidFill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1839EB05-A29C-0DA3-3DD0-D9F04A1F0D4E}"/>
              </a:ext>
            </a:extLst>
          </p:cNvPr>
          <p:cNvSpPr/>
          <p:nvPr/>
        </p:nvSpPr>
        <p:spPr>
          <a:xfrm>
            <a:off x="2321023" y="2113004"/>
            <a:ext cx="1859760" cy="29656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102E613E-9297-9FA3-1990-394848D80790}"/>
              </a:ext>
            </a:extLst>
          </p:cNvPr>
          <p:cNvCxnSpPr/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5F720ABD-FFEC-EA01-7F88-E6BCB3874815}"/>
              </a:ext>
            </a:extLst>
          </p:cNvPr>
          <p:cNvCxnSpPr>
            <a:cxnSpLocks/>
          </p:cNvCxnSpPr>
          <p:nvPr/>
        </p:nvCxnSpPr>
        <p:spPr>
          <a:xfrm>
            <a:off x="1351013" y="2258198"/>
            <a:ext cx="1007898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5E046B5C-5F76-084A-A844-D77F47C54055}"/>
              </a:ext>
            </a:extLst>
          </p:cNvPr>
          <p:cNvCxnSpPr>
            <a:cxnSpLocks/>
          </p:cNvCxnSpPr>
          <p:nvPr/>
        </p:nvCxnSpPr>
        <p:spPr>
          <a:xfrm>
            <a:off x="1351013" y="4770738"/>
            <a:ext cx="1007898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>
            <a:extLst>
              <a:ext uri="{FF2B5EF4-FFF2-40B4-BE49-F238E27FC236}">
                <a16:creationId xmlns:a16="http://schemas.microsoft.com/office/drawing/2014/main" id="{F236E2F4-1E52-EAD8-8B69-79FBE94DB3A9}"/>
              </a:ext>
            </a:extLst>
          </p:cNvPr>
          <p:cNvSpPr/>
          <p:nvPr/>
        </p:nvSpPr>
        <p:spPr>
          <a:xfrm>
            <a:off x="2236581" y="2177879"/>
            <a:ext cx="160638" cy="1606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4DEED77A-2802-48E9-44E7-B916025E5CD2}"/>
              </a:ext>
            </a:extLst>
          </p:cNvPr>
          <p:cNvSpPr/>
          <p:nvPr/>
        </p:nvSpPr>
        <p:spPr>
          <a:xfrm>
            <a:off x="4094218" y="2177879"/>
            <a:ext cx="160638" cy="1606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CB643931-B1CD-5E2F-2157-BF784BACD5D5}"/>
              </a:ext>
            </a:extLst>
          </p:cNvPr>
          <p:cNvSpPr/>
          <p:nvPr/>
        </p:nvSpPr>
        <p:spPr>
          <a:xfrm>
            <a:off x="5679993" y="4690419"/>
            <a:ext cx="160638" cy="1606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0CAC97CF-F396-B847-68D8-57CC8D4FF117}"/>
              </a:ext>
            </a:extLst>
          </p:cNvPr>
          <p:cNvSpPr/>
          <p:nvPr/>
        </p:nvSpPr>
        <p:spPr>
          <a:xfrm>
            <a:off x="7475839" y="4690419"/>
            <a:ext cx="160638" cy="1606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A2B65B4-F21D-878F-44AB-1FA4E00BEA48}"/>
              </a:ext>
            </a:extLst>
          </p:cNvPr>
          <p:cNvSpPr txBox="1"/>
          <p:nvPr/>
        </p:nvSpPr>
        <p:spPr>
          <a:xfrm>
            <a:off x="123222" y="1795851"/>
            <a:ext cx="1194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/>
              <a:t>USA</a:t>
            </a:r>
            <a:endParaRPr kumimoji="1" lang="ja-JP" altLang="en-US" sz="3600" b="1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66E834F-2630-D825-CDCF-BA297690FB78}"/>
              </a:ext>
            </a:extLst>
          </p:cNvPr>
          <p:cNvSpPr txBox="1"/>
          <p:nvPr/>
        </p:nvSpPr>
        <p:spPr>
          <a:xfrm>
            <a:off x="122828" y="4616609"/>
            <a:ext cx="1194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b="1" dirty="0"/>
              <a:t>IND</a:t>
            </a:r>
            <a:endParaRPr kumimoji="1" lang="ja-JP" altLang="en-US" sz="3600" b="1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198D6436-F96E-200E-0881-0FA667A34475}"/>
              </a:ext>
            </a:extLst>
          </p:cNvPr>
          <p:cNvSpPr txBox="1"/>
          <p:nvPr/>
        </p:nvSpPr>
        <p:spPr>
          <a:xfrm>
            <a:off x="1923202" y="1676054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9:30</a:t>
            </a:r>
            <a:endParaRPr kumimoji="1" lang="ja-JP" altLang="en-US" sz="24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CFA86D6C-1CFB-547D-5BD2-A21CDBE95D7A}"/>
              </a:ext>
            </a:extLst>
          </p:cNvPr>
          <p:cNvSpPr txBox="1"/>
          <p:nvPr/>
        </p:nvSpPr>
        <p:spPr>
          <a:xfrm>
            <a:off x="3732143" y="1676053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16</a:t>
            </a:r>
            <a:r>
              <a:rPr kumimoji="1" lang="en-US" altLang="ja-JP" sz="2400" dirty="0"/>
              <a:t>:00</a:t>
            </a:r>
            <a:endParaRPr kumimoji="1" lang="ja-JP" altLang="en-US" sz="2400"/>
          </a:p>
        </p:txBody>
      </p: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DB52C501-A8F5-0812-EDFA-2F7658D1FC6F}"/>
              </a:ext>
            </a:extLst>
          </p:cNvPr>
          <p:cNvCxnSpPr>
            <a:cxnSpLocks/>
          </p:cNvCxnSpPr>
          <p:nvPr/>
        </p:nvCxnSpPr>
        <p:spPr>
          <a:xfrm>
            <a:off x="2310723" y="2258198"/>
            <a:ext cx="10299" cy="251254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3C61C2B2-0169-0B84-BA2B-F7AB63898DFB}"/>
              </a:ext>
            </a:extLst>
          </p:cNvPr>
          <p:cNvCxnSpPr>
            <a:cxnSpLocks/>
          </p:cNvCxnSpPr>
          <p:nvPr/>
        </p:nvCxnSpPr>
        <p:spPr>
          <a:xfrm flipH="1">
            <a:off x="4176585" y="2258197"/>
            <a:ext cx="10304" cy="251254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2F76C4A7-D8B5-56BF-E976-8E9C1EC28FC6}"/>
              </a:ext>
            </a:extLst>
          </p:cNvPr>
          <p:cNvCxnSpPr>
            <a:cxnSpLocks/>
          </p:cNvCxnSpPr>
          <p:nvPr/>
        </p:nvCxnSpPr>
        <p:spPr>
          <a:xfrm>
            <a:off x="5772671" y="2258197"/>
            <a:ext cx="0" cy="259286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48653F69-D027-6A58-0C99-A2A56B52DC81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7556158" y="2258197"/>
            <a:ext cx="0" cy="243222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E82AA8C-ABCC-325B-012F-54E1B891E0E0}"/>
              </a:ext>
            </a:extLst>
          </p:cNvPr>
          <p:cNvSpPr txBox="1"/>
          <p:nvPr/>
        </p:nvSpPr>
        <p:spPr>
          <a:xfrm>
            <a:off x="1837842" y="4900132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19</a:t>
            </a:r>
            <a:r>
              <a:rPr kumimoji="1" lang="en-US" altLang="ja-JP" sz="2400" dirty="0"/>
              <a:t>:00</a:t>
            </a:r>
            <a:endParaRPr kumimoji="1" lang="ja-JP" altLang="en-US" sz="240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2C709C2-B9DF-1677-F582-B80F7F32A098}"/>
              </a:ext>
            </a:extLst>
          </p:cNvPr>
          <p:cNvSpPr txBox="1"/>
          <p:nvPr/>
        </p:nvSpPr>
        <p:spPr>
          <a:xfrm>
            <a:off x="3780834" y="4900133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1</a:t>
            </a:r>
            <a:r>
              <a:rPr kumimoji="1" lang="en-US" altLang="ja-JP" sz="2400" dirty="0"/>
              <a:t>:30</a:t>
            </a:r>
            <a:endParaRPr kumimoji="1" lang="ja-JP" altLang="en-US" sz="240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19A61B76-50EC-65F7-67FB-A80D4E306A6A}"/>
              </a:ext>
            </a:extLst>
          </p:cNvPr>
          <p:cNvSpPr txBox="1"/>
          <p:nvPr/>
        </p:nvSpPr>
        <p:spPr>
          <a:xfrm>
            <a:off x="5378968" y="4900134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9</a:t>
            </a:r>
            <a:r>
              <a:rPr kumimoji="1" lang="en-US" altLang="ja-JP" sz="2400" dirty="0"/>
              <a:t>:15</a:t>
            </a:r>
            <a:endParaRPr kumimoji="1" lang="ja-JP" altLang="en-US" sz="240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37CFD3AD-73B2-9D94-32E8-9AA925E1A079}"/>
              </a:ext>
            </a:extLst>
          </p:cNvPr>
          <p:cNvSpPr txBox="1"/>
          <p:nvPr/>
        </p:nvSpPr>
        <p:spPr>
          <a:xfrm>
            <a:off x="7088318" y="4900131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15:30</a:t>
            </a:r>
            <a:endParaRPr kumimoji="1" lang="ja-JP" altLang="en-US" sz="240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8A83C12-2A52-AC53-301A-0B52804AA9EC}"/>
              </a:ext>
            </a:extLst>
          </p:cNvPr>
          <p:cNvSpPr txBox="1"/>
          <p:nvPr/>
        </p:nvSpPr>
        <p:spPr>
          <a:xfrm>
            <a:off x="7150102" y="1714500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6</a:t>
            </a:r>
            <a:r>
              <a:rPr kumimoji="1" lang="en-US" altLang="ja-JP" sz="2400" dirty="0"/>
              <a:t>:00</a:t>
            </a:r>
            <a:endParaRPr kumimoji="1" lang="ja-JP" altLang="en-US" sz="240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ABB7591-C94E-1E4E-DE49-911DAA4FDE6D}"/>
              </a:ext>
            </a:extLst>
          </p:cNvPr>
          <p:cNvSpPr txBox="1"/>
          <p:nvPr/>
        </p:nvSpPr>
        <p:spPr>
          <a:xfrm>
            <a:off x="5269227" y="1676053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23:45</a:t>
            </a:r>
            <a:endParaRPr kumimoji="1" lang="ja-JP" altLang="en-US" sz="2400"/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6D0DE323-2F35-8CAC-4A04-942CCC80F3CD}"/>
              </a:ext>
            </a:extLst>
          </p:cNvPr>
          <p:cNvSpPr/>
          <p:nvPr/>
        </p:nvSpPr>
        <p:spPr>
          <a:xfrm>
            <a:off x="8432462" y="2177877"/>
            <a:ext cx="160638" cy="1606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B7C7879D-6B5B-87B5-1A73-24C0992AFDA8}"/>
              </a:ext>
            </a:extLst>
          </p:cNvPr>
          <p:cNvSpPr txBox="1"/>
          <p:nvPr/>
        </p:nvSpPr>
        <p:spPr>
          <a:xfrm>
            <a:off x="8131435" y="1717930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9:30</a:t>
            </a:r>
            <a:endParaRPr kumimoji="1" lang="ja-JP" altLang="en-US" sz="24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7F41A79-E97F-36D1-993D-67E6EF500F51}"/>
              </a:ext>
            </a:extLst>
          </p:cNvPr>
          <p:cNvSpPr txBox="1"/>
          <p:nvPr/>
        </p:nvSpPr>
        <p:spPr>
          <a:xfrm>
            <a:off x="5353842" y="43887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α</a:t>
            </a:r>
            <a:endParaRPr kumimoji="1" lang="ja-JP" altLang="en-US" b="1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329C874-033B-4969-8ACA-6919C32B1E52}"/>
              </a:ext>
            </a:extLst>
          </p:cNvPr>
          <p:cNvSpPr txBox="1"/>
          <p:nvPr/>
        </p:nvSpPr>
        <p:spPr>
          <a:xfrm>
            <a:off x="7562263" y="438389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/>
              <a:t>β</a:t>
            </a:r>
            <a:endParaRPr kumimoji="1" lang="ja-JP" altLang="en-US" b="1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A4CE1BB-A10F-35AC-D0C8-023CC4567C33}"/>
              </a:ext>
            </a:extLst>
          </p:cNvPr>
          <p:cNvSpPr txBox="1"/>
          <p:nvPr/>
        </p:nvSpPr>
        <p:spPr>
          <a:xfrm>
            <a:off x="1979789" y="227690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A</a:t>
            </a:r>
            <a:endParaRPr kumimoji="1" lang="ja-JP" altLang="en-US" b="1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572F2F5-601E-3972-398F-F19F1E20A138}"/>
              </a:ext>
            </a:extLst>
          </p:cNvPr>
          <p:cNvSpPr txBox="1"/>
          <p:nvPr/>
        </p:nvSpPr>
        <p:spPr>
          <a:xfrm>
            <a:off x="4185947" y="2244382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/>
              <a:t>B</a:t>
            </a:r>
            <a:endParaRPr kumimoji="1" lang="ja-JP" altLang="en-US" b="1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3F1435C-E573-61A0-A582-3DE107ED4CF7}"/>
              </a:ext>
            </a:extLst>
          </p:cNvPr>
          <p:cNvSpPr txBox="1"/>
          <p:nvPr/>
        </p:nvSpPr>
        <p:spPr>
          <a:xfrm>
            <a:off x="8200780" y="2270724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C</a:t>
            </a:r>
            <a:endParaRPr kumimoji="1" lang="ja-JP" altLang="en-US" b="1"/>
          </a:p>
        </p:txBody>
      </p:sp>
      <p:sp>
        <p:nvSpPr>
          <p:cNvPr id="56" name="曲折矢印 55">
            <a:extLst>
              <a:ext uri="{FF2B5EF4-FFF2-40B4-BE49-F238E27FC236}">
                <a16:creationId xmlns:a16="http://schemas.microsoft.com/office/drawing/2014/main" id="{93BD8E5B-677A-B2A4-E895-B24E24CBDAFB}"/>
              </a:ext>
            </a:extLst>
          </p:cNvPr>
          <p:cNvSpPr/>
          <p:nvPr/>
        </p:nvSpPr>
        <p:spPr>
          <a:xfrm rot="13481118" flipH="1">
            <a:off x="369302" y="2734428"/>
            <a:ext cx="1550848" cy="1489829"/>
          </a:xfrm>
          <a:prstGeom prst="bentArrow">
            <a:avLst>
              <a:gd name="adj1" fmla="val 9586"/>
              <a:gd name="adj2" fmla="val 12045"/>
              <a:gd name="adj3" fmla="val 25000"/>
              <a:gd name="adj4" fmla="val 7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DEE1CC8D-4163-81B2-EA22-A2158EB61C3B}"/>
              </a:ext>
            </a:extLst>
          </p:cNvPr>
          <p:cNvSpPr txBox="1"/>
          <p:nvPr/>
        </p:nvSpPr>
        <p:spPr>
          <a:xfrm>
            <a:off x="858318" y="3668834"/>
            <a:ext cx="1542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/>
              <a:t>9h30m ahead</a:t>
            </a:r>
            <a:endParaRPr kumimoji="1" lang="ja-JP" altLang="en-US" sz="1600" b="1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5B63DD3A-CB25-73A3-33B0-AE614C0ECA09}"/>
              </a:ext>
            </a:extLst>
          </p:cNvPr>
          <p:cNvSpPr txBox="1"/>
          <p:nvPr/>
        </p:nvSpPr>
        <p:spPr>
          <a:xfrm>
            <a:off x="9923356" y="1723935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16</a:t>
            </a:r>
            <a:r>
              <a:rPr kumimoji="1" lang="en-US" altLang="ja-JP" sz="2400" dirty="0"/>
              <a:t>:00</a:t>
            </a:r>
            <a:endParaRPr kumimoji="1" lang="ja-JP" altLang="en-US" sz="2400"/>
          </a:p>
        </p:txBody>
      </p:sp>
      <p:sp>
        <p:nvSpPr>
          <p:cNvPr id="41" name="円/楕円 40">
            <a:extLst>
              <a:ext uri="{FF2B5EF4-FFF2-40B4-BE49-F238E27FC236}">
                <a16:creationId xmlns:a16="http://schemas.microsoft.com/office/drawing/2014/main" id="{A95C6526-07EF-CB47-2F75-C59F01541A9C}"/>
              </a:ext>
            </a:extLst>
          </p:cNvPr>
          <p:cNvSpPr/>
          <p:nvPr/>
        </p:nvSpPr>
        <p:spPr>
          <a:xfrm>
            <a:off x="10294866" y="2185600"/>
            <a:ext cx="160638" cy="1606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DE17DDE1-113A-FDF3-0604-878D8FD05B1C}"/>
              </a:ext>
            </a:extLst>
          </p:cNvPr>
          <p:cNvCxnSpPr>
            <a:cxnSpLocks/>
          </p:cNvCxnSpPr>
          <p:nvPr/>
        </p:nvCxnSpPr>
        <p:spPr>
          <a:xfrm>
            <a:off x="8511751" y="2287027"/>
            <a:ext cx="0" cy="243222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3CF1E492-1288-98AE-0C65-6E6288961B72}"/>
              </a:ext>
            </a:extLst>
          </p:cNvPr>
          <p:cNvCxnSpPr>
            <a:cxnSpLocks/>
          </p:cNvCxnSpPr>
          <p:nvPr/>
        </p:nvCxnSpPr>
        <p:spPr>
          <a:xfrm>
            <a:off x="10381742" y="2340571"/>
            <a:ext cx="0" cy="243222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EE4206FA-D855-7471-B74D-A15DCA9CF09C}"/>
              </a:ext>
            </a:extLst>
          </p:cNvPr>
          <p:cNvSpPr txBox="1"/>
          <p:nvPr/>
        </p:nvSpPr>
        <p:spPr>
          <a:xfrm>
            <a:off x="8043285" y="4904764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19</a:t>
            </a:r>
            <a:r>
              <a:rPr kumimoji="1" lang="en-US" altLang="ja-JP" sz="2400" dirty="0"/>
              <a:t>:00</a:t>
            </a:r>
            <a:endParaRPr kumimoji="1" lang="ja-JP" altLang="en-US" sz="240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5E027402-E132-A7F5-25DD-839D80A4E0BF}"/>
              </a:ext>
            </a:extLst>
          </p:cNvPr>
          <p:cNvSpPr txBox="1"/>
          <p:nvPr/>
        </p:nvSpPr>
        <p:spPr>
          <a:xfrm>
            <a:off x="9970946" y="4904763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1</a:t>
            </a:r>
            <a:r>
              <a:rPr kumimoji="1" lang="en-US" altLang="ja-JP" sz="2400" dirty="0"/>
              <a:t>:30</a:t>
            </a:r>
            <a:endParaRPr kumimoji="1" lang="ja-JP" altLang="en-US" sz="240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2F32616-B6D5-6811-F1C9-C96EE52E3B6D}"/>
              </a:ext>
            </a:extLst>
          </p:cNvPr>
          <p:cNvSpPr txBox="1"/>
          <p:nvPr/>
        </p:nvSpPr>
        <p:spPr>
          <a:xfrm>
            <a:off x="10372175" y="2272569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D</a:t>
            </a:r>
            <a:endParaRPr kumimoji="1" lang="ja-JP" altLang="en-US" b="1"/>
          </a:p>
        </p:txBody>
      </p:sp>
      <p:sp>
        <p:nvSpPr>
          <p:cNvPr id="36" name="角丸四角形吹き出し 35">
            <a:extLst>
              <a:ext uri="{FF2B5EF4-FFF2-40B4-BE49-F238E27FC236}">
                <a16:creationId xmlns:a16="http://schemas.microsoft.com/office/drawing/2014/main" id="{8DB92C6A-2C99-A746-91B3-66929696DBCC}"/>
              </a:ext>
            </a:extLst>
          </p:cNvPr>
          <p:cNvSpPr/>
          <p:nvPr/>
        </p:nvSpPr>
        <p:spPr>
          <a:xfrm>
            <a:off x="449382" y="80993"/>
            <a:ext cx="5077868" cy="1390913"/>
          </a:xfrm>
          <a:prstGeom prst="wedgeRoundRectCallout">
            <a:avLst>
              <a:gd name="adj1" fmla="val -33615"/>
              <a:gd name="adj2" fmla="val 71239"/>
              <a:gd name="adj3" fmla="val 16667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l"/>
            </a:pPr>
            <a:r>
              <a:rPr kumimoji="1" lang="en-US" altLang="ja-JP" sz="1600" dirty="0">
                <a:solidFill>
                  <a:schemeClr val="tx1"/>
                </a:solidFill>
              </a:rPr>
              <a:t>US companies’ stocks and</a:t>
            </a:r>
            <a:r>
              <a:rPr kumimoji="1" lang="en-US" altLang="ja-JP" sz="1600" b="1" dirty="0">
                <a:solidFill>
                  <a:schemeClr val="tx1"/>
                </a:solidFill>
              </a:rPr>
              <a:t> ADR </a:t>
            </a:r>
            <a:r>
              <a:rPr kumimoji="1" lang="en-US" altLang="ja-JP" sz="1600" dirty="0">
                <a:solidFill>
                  <a:schemeClr val="tx1"/>
                </a:solidFill>
              </a:rPr>
              <a:t>are traded in New York Stock Exchange (</a:t>
            </a:r>
            <a:r>
              <a:rPr kumimoji="1" lang="en-US" altLang="ja-JP" sz="1600" b="1" dirty="0">
                <a:solidFill>
                  <a:schemeClr val="tx1"/>
                </a:solidFill>
              </a:rPr>
              <a:t>NYSE</a:t>
            </a:r>
            <a:r>
              <a:rPr kumimoji="1" lang="en-US" altLang="ja-JP" sz="1600" dirty="0">
                <a:solidFill>
                  <a:schemeClr val="tx1"/>
                </a:solidFill>
              </a:rPr>
              <a:t>).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kumimoji="1" lang="en-US" altLang="ja-JP" sz="1600" b="1" dirty="0">
                <a:solidFill>
                  <a:schemeClr val="tx1"/>
                </a:solidFill>
              </a:rPr>
              <a:t>Indexes</a:t>
            </a:r>
            <a:r>
              <a:rPr kumimoji="1" lang="en-US" altLang="ja-JP" sz="1600" dirty="0">
                <a:solidFill>
                  <a:schemeClr val="tx1"/>
                </a:solidFill>
              </a:rPr>
              <a:t> for specific stocks are also published.</a:t>
            </a:r>
          </a:p>
          <a:p>
            <a:r>
              <a:rPr lang="en-US" altLang="ja-JP" sz="1600" b="1" dirty="0">
                <a:solidFill>
                  <a:schemeClr val="tx1"/>
                </a:solidFill>
              </a:rPr>
              <a:t>       </a:t>
            </a:r>
            <a:r>
              <a:rPr lang="en-US" altLang="ja-JP" sz="1600" dirty="0">
                <a:solidFill>
                  <a:schemeClr val="tx1"/>
                </a:solidFill>
              </a:rPr>
              <a:t>Ex. </a:t>
            </a:r>
            <a:r>
              <a:rPr lang="en-US" altLang="ja-JP" sz="1600" b="1" dirty="0">
                <a:solidFill>
                  <a:schemeClr val="tx1"/>
                </a:solidFill>
              </a:rPr>
              <a:t>NASD (NASDAQ)</a:t>
            </a:r>
          </a:p>
        </p:txBody>
      </p:sp>
      <p:sp>
        <p:nvSpPr>
          <p:cNvPr id="39" name="角丸四角形吹き出し 38">
            <a:extLst>
              <a:ext uri="{FF2B5EF4-FFF2-40B4-BE49-F238E27FC236}">
                <a16:creationId xmlns:a16="http://schemas.microsoft.com/office/drawing/2014/main" id="{3CE3818E-FFBE-5E7B-194C-9C915F590748}"/>
              </a:ext>
            </a:extLst>
          </p:cNvPr>
          <p:cNvSpPr/>
          <p:nvPr/>
        </p:nvSpPr>
        <p:spPr>
          <a:xfrm>
            <a:off x="355843" y="5423232"/>
            <a:ext cx="5077868" cy="1353776"/>
          </a:xfrm>
          <a:prstGeom prst="wedgeRoundRectCallout">
            <a:avLst>
              <a:gd name="adj1" fmla="val -33858"/>
              <a:gd name="adj2" fmla="val -70016"/>
              <a:gd name="adj3" fmla="val 16667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1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t>Indian companies’ stocks </a:t>
            </a: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t>are traded in National Stock Exchange of India (</a:t>
            </a:r>
            <a:r>
              <a:rPr kumimoji="1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t>NSE</a:t>
            </a: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t>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t>       </a:t>
            </a: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t>Ex. </a:t>
            </a:r>
            <a:r>
              <a:rPr kumimoji="1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t>INFY (Infosys), TATA MOTORORS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t>             ICICI BANK</a:t>
            </a:r>
          </a:p>
        </p:txBody>
      </p:sp>
    </p:spTree>
    <p:extLst>
      <p:ext uri="{BB962C8B-B14F-4D97-AF65-F5344CB8AC3E}">
        <p14:creationId xmlns:p14="http://schemas.microsoft.com/office/powerpoint/2010/main" val="2892794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5BCD2EE2-BF3D-2F31-2A9B-6385F57AD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628" y="3060631"/>
            <a:ext cx="4852045" cy="32658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41CF737-5759-8022-FE97-B751F5D0D6B9}"/>
              </a:ext>
            </a:extLst>
          </p:cNvPr>
          <p:cNvSpPr txBox="1"/>
          <p:nvPr/>
        </p:nvSpPr>
        <p:spPr>
          <a:xfrm>
            <a:off x="3929646" y="299651"/>
            <a:ext cx="42922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b="1" dirty="0">
                <a:latin typeface="Calibri" panose="020F0502020204030204" pitchFamily="34" charset="0"/>
                <a:cs typeface="Calibri" panose="020F0502020204030204" pitchFamily="34" charset="0"/>
              </a:rPr>
              <a:t>Model </a:t>
            </a:r>
            <a:r>
              <a:rPr lang="en-US" altLang="ja-JP" sz="4000" b="1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kumimoji="1" lang="en-US" altLang="ja-JP" sz="4000" b="1" dirty="0">
                <a:latin typeface="Calibri" panose="020F0502020204030204" pitchFamily="34" charset="0"/>
                <a:cs typeface="Calibri" panose="020F0502020204030204" pitchFamily="34" charset="0"/>
              </a:rPr>
              <a:t> – Boosting</a:t>
            </a:r>
            <a:endParaRPr kumimoji="1" lang="ja-JP" altLang="en-US" sz="4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749DE0A-8324-B949-7423-77EBD36D9F0B}"/>
              </a:ext>
            </a:extLst>
          </p:cNvPr>
          <p:cNvSpPr txBox="1"/>
          <p:nvPr/>
        </p:nvSpPr>
        <p:spPr>
          <a:xfrm>
            <a:off x="2122688" y="1145790"/>
            <a:ext cx="7946623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Split the data into training (70%) and testing(30%)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Predict whether (Close – Open) &gt; 0 or (Close – Open) &lt; 0 in NSE using the previous day's NYSE data </a:t>
            </a:r>
          </a:p>
        </p:txBody>
      </p:sp>
      <p:graphicFrame>
        <p:nvGraphicFramePr>
          <p:cNvPr id="7" name="表 5">
            <a:extLst>
              <a:ext uri="{FF2B5EF4-FFF2-40B4-BE49-F238E27FC236}">
                <a16:creationId xmlns:a16="http://schemas.microsoft.com/office/drawing/2014/main" id="{69DC454B-560B-FA91-CF38-AC039F8A35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9687"/>
              </p:ext>
            </p:extLst>
          </p:nvPr>
        </p:nvGraphicFramePr>
        <p:xfrm>
          <a:off x="982085" y="3060631"/>
          <a:ext cx="4418226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476">
                  <a:extLst>
                    <a:ext uri="{9D8B030D-6E8A-4147-A177-3AD203B41FA5}">
                      <a16:colId xmlns:a16="http://schemas.microsoft.com/office/drawing/2014/main" val="1572523886"/>
                    </a:ext>
                  </a:extLst>
                </a:gridCol>
                <a:gridCol w="1714779">
                  <a:extLst>
                    <a:ext uri="{9D8B030D-6E8A-4147-A177-3AD203B41FA5}">
                      <a16:colId xmlns:a16="http://schemas.microsoft.com/office/drawing/2014/main" val="545037158"/>
                    </a:ext>
                  </a:extLst>
                </a:gridCol>
                <a:gridCol w="1787971">
                  <a:extLst>
                    <a:ext uri="{9D8B030D-6E8A-4147-A177-3AD203B41FA5}">
                      <a16:colId xmlns:a16="http://schemas.microsoft.com/office/drawing/2014/main" val="38353359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kumimoji="1" lang="ja-JP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kumimoji="1" lang="ja-JP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813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kumimoji="1" lang="ja-JP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270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126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01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250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125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699210"/>
                  </a:ext>
                </a:extLst>
              </a:tr>
            </a:tbl>
          </a:graphicData>
        </a:graphic>
      </p:graphicFrame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F80FBC2-E9A8-4A05-2F7A-DCF9A7B8A6EB}"/>
              </a:ext>
            </a:extLst>
          </p:cNvPr>
          <p:cNvSpPr txBox="1"/>
          <p:nvPr/>
        </p:nvSpPr>
        <p:spPr>
          <a:xfrm>
            <a:off x="3117056" y="2696859"/>
            <a:ext cx="858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Predict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5DDB73D-CAC6-E950-BEAF-810BF70C7C6A}"/>
              </a:ext>
            </a:extLst>
          </p:cNvPr>
          <p:cNvSpPr txBox="1"/>
          <p:nvPr/>
        </p:nvSpPr>
        <p:spPr>
          <a:xfrm rot="16200000">
            <a:off x="240832" y="3559011"/>
            <a:ext cx="90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Actual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B390FAB2-1D58-AE7B-F066-A00DA010C751}"/>
                  </a:ext>
                </a:extLst>
              </p:cNvPr>
              <p:cNvSpPr txBox="1"/>
              <p:nvPr/>
            </p:nvSpPr>
            <p:spPr>
              <a:xfrm>
                <a:off x="1224819" y="4587485"/>
                <a:ext cx="4402744" cy="19057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spcBef>
                    <a:spcPts val="1200"/>
                  </a:spcBef>
                  <a:buFont typeface="Wingdings" pitchFamily="2" charset="2"/>
                  <a:buChar char="l"/>
                </a:pPr>
                <a:r>
                  <a:rPr lang="en-US" altLang="ja-JP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Accuracy = </a:t>
                </a:r>
                <a:r>
                  <a:rPr lang="en-US" altLang="ja-JP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0.51</a:t>
                </a:r>
              </a:p>
              <a:p>
                <a:pPr marL="285750" indent="-285750">
                  <a:spcBef>
                    <a:spcPts val="1200"/>
                  </a:spcBef>
                  <a:buFont typeface="Wingdings" pitchFamily="2" charset="2"/>
                  <a:buChar char="l"/>
                </a:pPr>
                <a:r>
                  <a:rPr lang="en-US" altLang="ja-JP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Recall</a:t>
                </a:r>
                <a:r>
                  <a:rPr kumimoji="1" lang="en-US" altLang="ja-JP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True Positive Rate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b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b="1" i="0" smtClean="0">
                            <a:latin typeface="Cambria Math" panose="02040503050406030204" pitchFamily="18" charset="0"/>
                          </a:rPr>
                          <m:t>𝐓𝐏</m:t>
                        </m:r>
                      </m:num>
                      <m:den>
                        <m:r>
                          <a:rPr kumimoji="1" lang="en-US" altLang="ja-JP" b="1" i="0" smtClean="0">
                            <a:latin typeface="Cambria Math" panose="02040503050406030204" pitchFamily="18" charset="0"/>
                          </a:rPr>
                          <m:t>𝐓𝐏</m:t>
                        </m:r>
                        <m:r>
                          <a:rPr kumimoji="1" lang="en-US" altLang="ja-JP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ja-JP" b="1" i="0" smtClean="0">
                            <a:latin typeface="Cambria Math" panose="02040503050406030204" pitchFamily="18" charset="0"/>
                          </a:rPr>
                          <m:t>𝐅𝐍</m:t>
                        </m:r>
                      </m:den>
                    </m:f>
                  </m:oMath>
                </a14:m>
                <a:r>
                  <a:rPr kumimoji="1" lang="en-US" altLang="ja-JP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0.33</a:t>
                </a:r>
              </a:p>
              <a:p>
                <a:pPr marL="285750" indent="-285750">
                  <a:spcBef>
                    <a:spcPts val="1200"/>
                  </a:spcBef>
                  <a:buFont typeface="Wingdings" pitchFamily="2" charset="2"/>
                  <a:buChar char="l"/>
                </a:pPr>
                <a:r>
                  <a:rPr kumimoji="1" lang="en-US" altLang="ja-JP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Specificity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b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b="1" i="0" smtClean="0">
                            <a:latin typeface="Cambria Math" panose="02040503050406030204" pitchFamily="18" charset="0"/>
                          </a:rPr>
                          <m:t>𝐓</m:t>
                        </m:r>
                        <m:r>
                          <a:rPr kumimoji="1" lang="en-US" altLang="ja-JP" b="1" i="0" smtClean="0">
                            <a:latin typeface="Cambria Math" panose="02040503050406030204" pitchFamily="18" charset="0"/>
                          </a:rPr>
                          <m:t>𝐍</m:t>
                        </m:r>
                      </m:num>
                      <m:den>
                        <m:r>
                          <a:rPr kumimoji="1" lang="en-US" altLang="ja-JP" b="1" i="0" smtClean="0">
                            <a:latin typeface="Cambria Math" panose="02040503050406030204" pitchFamily="18" charset="0"/>
                          </a:rPr>
                          <m:t>𝐓</m:t>
                        </m:r>
                        <m:r>
                          <a:rPr kumimoji="1" lang="en-US" altLang="ja-JP" b="1" i="0" smtClean="0">
                            <a:latin typeface="Cambria Math" panose="02040503050406030204" pitchFamily="18" charset="0"/>
                          </a:rPr>
                          <m:t>𝐍</m:t>
                        </m:r>
                        <m:r>
                          <a:rPr kumimoji="1" lang="en-US" altLang="ja-JP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ja-JP" b="1" i="0" smtClean="0">
                            <a:latin typeface="Cambria Math" panose="02040503050406030204" pitchFamily="18" charset="0"/>
                          </a:rPr>
                          <m:t>𝐅𝐏</m:t>
                        </m:r>
                      </m:den>
                    </m:f>
                  </m:oMath>
                </a14:m>
                <a:r>
                  <a:rPr kumimoji="1" lang="en-US" altLang="ja-JP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0.68</a:t>
                </a:r>
              </a:p>
              <a:p>
                <a:pPr marL="285750" indent="-285750">
                  <a:spcBef>
                    <a:spcPts val="1200"/>
                  </a:spcBef>
                  <a:buFont typeface="Wingdings" pitchFamily="2" charset="2"/>
                  <a:buChar char="l"/>
                </a:pPr>
                <a:r>
                  <a:rPr lang="en-US" altLang="ja-JP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False Positive Rate = 1 – Specificity = 0.32</a:t>
                </a:r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B390FAB2-1D58-AE7B-F066-A00DA010C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819" y="4587485"/>
                <a:ext cx="4402744" cy="1905778"/>
              </a:xfrm>
              <a:prstGeom prst="rect">
                <a:avLst/>
              </a:prstGeom>
              <a:blipFill>
                <a:blip r:embed="rId3"/>
                <a:stretch>
                  <a:fillRect l="-862" t="-1325" r="-287" b="-39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7318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B439580-B295-999D-8AB7-9D883E3E7A18}"/>
              </a:ext>
            </a:extLst>
          </p:cNvPr>
          <p:cNvSpPr txBox="1"/>
          <p:nvPr/>
        </p:nvSpPr>
        <p:spPr>
          <a:xfrm>
            <a:off x="1134103" y="4252558"/>
            <a:ext cx="99237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“</a:t>
            </a:r>
            <a:r>
              <a:rPr lang="en-US" altLang="ja-JP" sz="2000" b="1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nyse_preVolume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” and “</a:t>
            </a:r>
            <a:r>
              <a:rPr lang="en-US" altLang="ja-JP" sz="2000" b="1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nyse_preOpen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”</a:t>
            </a: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have</a:t>
            </a: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high importance 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in both Random Forest and Boosting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“</a:t>
            </a:r>
            <a:r>
              <a:rPr lang="en-US" altLang="ja-JP" sz="2000" b="1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nyse_preClose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” have also relatively high importance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000" dirty="0"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  <a:p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	 Create models using </a:t>
            </a:r>
            <a:r>
              <a:rPr lang="en-US" altLang="ja-JP" sz="2000" b="1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nyse_preVolume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, </a:t>
            </a:r>
            <a:r>
              <a:rPr lang="en-US" altLang="ja-JP" sz="2000" b="1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nyse_preOpen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, and </a:t>
            </a:r>
            <a:r>
              <a:rPr lang="en-US" altLang="ja-JP" sz="2000" b="1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nyse_preClose</a:t>
            </a: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41CF737-5759-8022-FE97-B751F5D0D6B9}"/>
              </a:ext>
            </a:extLst>
          </p:cNvPr>
          <p:cNvSpPr txBox="1"/>
          <p:nvPr/>
        </p:nvSpPr>
        <p:spPr>
          <a:xfrm>
            <a:off x="4139715" y="299651"/>
            <a:ext cx="38792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b="1" dirty="0">
                <a:latin typeface="Calibri" panose="020F0502020204030204" pitchFamily="34" charset="0"/>
                <a:cs typeface="Calibri" panose="020F0502020204030204" pitchFamily="34" charset="0"/>
              </a:rPr>
              <a:t>Feature Selection</a:t>
            </a:r>
            <a:endParaRPr kumimoji="1" lang="ja-JP" altLang="en-US" sz="4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5DA51CA-6302-56D0-A821-1ABADD6B2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130" y="1767829"/>
            <a:ext cx="3031619" cy="20751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F27B611-AC1D-B2A2-5A4A-C3EE5AEF8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253" y="1681328"/>
            <a:ext cx="3099998" cy="216162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50AEECF-7B05-7A6D-7E0B-D7357639D444}"/>
              </a:ext>
            </a:extLst>
          </p:cNvPr>
          <p:cNvSpPr txBox="1"/>
          <p:nvPr/>
        </p:nvSpPr>
        <p:spPr>
          <a:xfrm>
            <a:off x="1552887" y="1251016"/>
            <a:ext cx="4078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Feature importance from Random Forest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D2529C4-CD4F-2934-4E54-EBCA4F7909CD}"/>
              </a:ext>
            </a:extLst>
          </p:cNvPr>
          <p:cNvSpPr txBox="1"/>
          <p:nvPr/>
        </p:nvSpPr>
        <p:spPr>
          <a:xfrm>
            <a:off x="6900283" y="1232481"/>
            <a:ext cx="3467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Feature importance from Boosting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694745A-6EB0-F63E-742B-E0DD372DBBAF}"/>
              </a:ext>
            </a:extLst>
          </p:cNvPr>
          <p:cNvSpPr/>
          <p:nvPr/>
        </p:nvSpPr>
        <p:spPr>
          <a:xfrm>
            <a:off x="2100844" y="1780186"/>
            <a:ext cx="2928356" cy="246322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45B39D2-16E6-D94F-EC2E-05D1E97C835A}"/>
              </a:ext>
            </a:extLst>
          </p:cNvPr>
          <p:cNvSpPr/>
          <p:nvPr/>
        </p:nvSpPr>
        <p:spPr>
          <a:xfrm>
            <a:off x="2127761" y="2436118"/>
            <a:ext cx="2928356" cy="467720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3773983-BB34-A32D-18FD-FE36DB4D7F20}"/>
              </a:ext>
            </a:extLst>
          </p:cNvPr>
          <p:cNvSpPr/>
          <p:nvPr/>
        </p:nvSpPr>
        <p:spPr>
          <a:xfrm>
            <a:off x="7162800" y="1715953"/>
            <a:ext cx="2928356" cy="246322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E84F970-9AA0-8A3A-98F8-2EDE2282B074}"/>
              </a:ext>
            </a:extLst>
          </p:cNvPr>
          <p:cNvSpPr/>
          <p:nvPr/>
        </p:nvSpPr>
        <p:spPr>
          <a:xfrm>
            <a:off x="7135883" y="2436522"/>
            <a:ext cx="2928356" cy="467720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180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A11F453-E3F2-F4DC-E73E-ACE81DDC4901}"/>
              </a:ext>
            </a:extLst>
          </p:cNvPr>
          <p:cNvSpPr txBox="1"/>
          <p:nvPr/>
        </p:nvSpPr>
        <p:spPr>
          <a:xfrm>
            <a:off x="3410664" y="299651"/>
            <a:ext cx="53321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b="1" dirty="0">
                <a:latin typeface="Calibri" panose="020F0502020204030204" pitchFamily="34" charset="0"/>
                <a:cs typeface="Calibri" panose="020F0502020204030204" pitchFamily="34" charset="0"/>
              </a:rPr>
              <a:t>Feature reduced models</a:t>
            </a:r>
            <a:endParaRPr kumimoji="1" lang="ja-JP" altLang="en-US" sz="4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64D8917-A668-D95E-5DC3-E66DEA52D002}"/>
              </a:ext>
            </a:extLst>
          </p:cNvPr>
          <p:cNvSpPr txBox="1"/>
          <p:nvPr/>
        </p:nvSpPr>
        <p:spPr>
          <a:xfrm>
            <a:off x="1324960" y="1467155"/>
            <a:ext cx="5332166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Results: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Ø"/>
            </a:pP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Logistic regression  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 Accuracy = 0.54</a:t>
            </a:r>
            <a:endParaRPr lang="en-US" altLang="ja-JP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Ø"/>
            </a:pPr>
            <a:r>
              <a:rPr kumimoji="1"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Random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 Forest        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 Accuracy = 0.51</a:t>
            </a:r>
            <a:endParaRPr lang="en-US" altLang="ja-JP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Ø"/>
            </a:pPr>
            <a:r>
              <a:rPr kumimoji="1"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Boosting                    </a:t>
            </a:r>
            <a:r>
              <a:rPr kumimoji="1" lang="en-US" altLang="ja-JP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 Accuracy = 0.52</a:t>
            </a:r>
            <a:endParaRPr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endParaRPr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Accuracy of each model:</a:t>
            </a:r>
          </a:p>
        </p:txBody>
      </p:sp>
      <p:graphicFrame>
        <p:nvGraphicFramePr>
          <p:cNvPr id="2" name="表 2">
            <a:extLst>
              <a:ext uri="{FF2B5EF4-FFF2-40B4-BE49-F238E27FC236}">
                <a16:creationId xmlns:a16="http://schemas.microsoft.com/office/drawing/2014/main" id="{1601D180-72E2-56A6-9A06-F5218A1296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44151"/>
              </p:ext>
            </p:extLst>
          </p:nvPr>
        </p:nvGraphicFramePr>
        <p:xfrm>
          <a:off x="475702" y="4179560"/>
          <a:ext cx="1120208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0522">
                  <a:extLst>
                    <a:ext uri="{9D8B030D-6E8A-4147-A177-3AD203B41FA5}">
                      <a16:colId xmlns:a16="http://schemas.microsoft.com/office/drawing/2014/main" val="1876281169"/>
                    </a:ext>
                  </a:extLst>
                </a:gridCol>
                <a:gridCol w="2800522">
                  <a:extLst>
                    <a:ext uri="{9D8B030D-6E8A-4147-A177-3AD203B41FA5}">
                      <a16:colId xmlns:a16="http://schemas.microsoft.com/office/drawing/2014/main" val="3113112980"/>
                    </a:ext>
                  </a:extLst>
                </a:gridCol>
                <a:gridCol w="2800522">
                  <a:extLst>
                    <a:ext uri="{9D8B030D-6E8A-4147-A177-3AD203B41FA5}">
                      <a16:colId xmlns:a16="http://schemas.microsoft.com/office/drawing/2014/main" val="3457230242"/>
                    </a:ext>
                  </a:extLst>
                </a:gridCol>
                <a:gridCol w="2800522">
                  <a:extLst>
                    <a:ext uri="{9D8B030D-6E8A-4147-A177-3AD203B41FA5}">
                      <a16:colId xmlns:a16="http://schemas.microsoft.com/office/drawing/2014/main" val="3378014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kumimoji="1" lang="ja-JP" altLang="en-US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Logistic regression</a:t>
                      </a:r>
                      <a:endParaRPr kumimoji="1" lang="ja-JP" altLang="en-US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Random Forest</a:t>
                      </a:r>
                      <a:endParaRPr kumimoji="1" lang="ja-JP" altLang="en-US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Boosting</a:t>
                      </a:r>
                      <a:endParaRPr kumimoji="1" lang="ja-JP" altLang="en-US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1758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Full model</a:t>
                      </a:r>
                      <a:endParaRPr kumimoji="1" lang="ja-JP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0.54</a:t>
                      </a:r>
                      <a:endParaRPr kumimoji="1" lang="ja-JP" alt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0.52</a:t>
                      </a:r>
                      <a:endParaRPr kumimoji="1" lang="ja-JP" alt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0.51</a:t>
                      </a:r>
                      <a:endParaRPr kumimoji="1" lang="ja-JP" alt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196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Feature reduced model</a:t>
                      </a:r>
                      <a:endParaRPr kumimoji="1" lang="ja-JP" altLang="en-US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0.54</a:t>
                      </a:r>
                      <a:endParaRPr kumimoji="1" lang="ja-JP" altLang="en-US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0.51</a:t>
                      </a:r>
                      <a:endParaRPr kumimoji="1" lang="ja-JP" alt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0.52</a:t>
                      </a:r>
                      <a:endParaRPr kumimoji="1" lang="ja-JP" alt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170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9958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A11F453-E3F2-F4DC-E73E-ACE81DDC4901}"/>
              </a:ext>
            </a:extLst>
          </p:cNvPr>
          <p:cNvSpPr txBox="1"/>
          <p:nvPr/>
        </p:nvSpPr>
        <p:spPr>
          <a:xfrm>
            <a:off x="4868761" y="210980"/>
            <a:ext cx="24770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b="1" dirty="0">
                <a:latin typeface="Calibri" panose="020F0502020204030204" pitchFamily="34" charset="0"/>
                <a:cs typeface="Calibri" panose="020F0502020204030204" pitchFamily="34" charset="0"/>
              </a:rPr>
              <a:t>Simulation</a:t>
            </a:r>
            <a:endParaRPr kumimoji="1" lang="ja-JP" altLang="en-US" sz="4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64D8917-A668-D95E-5DC3-E66DEA52D002}"/>
              </a:ext>
            </a:extLst>
          </p:cNvPr>
          <p:cNvSpPr txBox="1"/>
          <p:nvPr/>
        </p:nvSpPr>
        <p:spPr>
          <a:xfrm>
            <a:off x="481247" y="1079813"/>
            <a:ext cx="1122950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Simulate day trading using the feature reduced Logistic regression model and test data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Ø"/>
            </a:pP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If the model </a:t>
            </a: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predict that Close &gt; Open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buy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 the stocks </a:t>
            </a: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at NSE open 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sell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 the stocks </a:t>
            </a: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at NSE close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Ø"/>
            </a:pP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If the model </a:t>
            </a: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predict that Close &lt; Open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sell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 the stocks </a:t>
            </a: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at NSE open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buy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 the stocks </a:t>
            </a: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at NSE close 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Ø"/>
            </a:pP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Calculate the cumulative return for a capital of 800,000 INR     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6C80334-6841-44F9-0D62-6E4E0921A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02" y="3188045"/>
            <a:ext cx="5418300" cy="343043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B9CED26-EF3D-5790-D1BE-284A218FC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200" y="3188044"/>
            <a:ext cx="5175634" cy="3430439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1D0EE19-CB5E-C008-045F-003360CCF225}"/>
              </a:ext>
            </a:extLst>
          </p:cNvPr>
          <p:cNvSpPr txBox="1"/>
          <p:nvPr/>
        </p:nvSpPr>
        <p:spPr>
          <a:xfrm>
            <a:off x="2622786" y="2818712"/>
            <a:ext cx="1409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Blind trading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0B07B51-BC42-CA39-5757-2EEF80BBABAE}"/>
              </a:ext>
            </a:extLst>
          </p:cNvPr>
          <p:cNvSpPr txBox="1"/>
          <p:nvPr/>
        </p:nvSpPr>
        <p:spPr>
          <a:xfrm>
            <a:off x="8331183" y="2818712"/>
            <a:ext cx="2476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Trading using the model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90E0C6E-B7DD-0180-C097-C228AD498005}"/>
              </a:ext>
            </a:extLst>
          </p:cNvPr>
          <p:cNvSpPr txBox="1"/>
          <p:nvPr/>
        </p:nvSpPr>
        <p:spPr>
          <a:xfrm>
            <a:off x="6654530" y="2917568"/>
            <a:ext cx="946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latin typeface="Calibri" panose="020F0502020204030204" pitchFamily="34" charset="0"/>
                <a:cs typeface="Calibri" panose="020F0502020204030204" pitchFamily="34" charset="0"/>
              </a:rPr>
              <a:t>(unit: 1e6)</a:t>
            </a:r>
            <a:endParaRPr kumimoji="1" lang="ja-JP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962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A11F453-E3F2-F4DC-E73E-ACE81DDC4901}"/>
              </a:ext>
            </a:extLst>
          </p:cNvPr>
          <p:cNvSpPr txBox="1"/>
          <p:nvPr/>
        </p:nvSpPr>
        <p:spPr>
          <a:xfrm>
            <a:off x="3978294" y="106756"/>
            <a:ext cx="47312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b="1" dirty="0">
                <a:latin typeface="Calibri" panose="020F0502020204030204" pitchFamily="34" charset="0"/>
                <a:cs typeface="Calibri" panose="020F0502020204030204" pitchFamily="34" charset="0"/>
              </a:rPr>
              <a:t>Data Frame Structure</a:t>
            </a:r>
            <a:endParaRPr kumimoji="1" lang="ja-JP" altLang="en-US" sz="4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330EF2E-DDB0-C934-4B9D-1DDA798991AA}"/>
              </a:ext>
            </a:extLst>
          </p:cNvPr>
          <p:cNvSpPr txBox="1"/>
          <p:nvPr/>
        </p:nvSpPr>
        <p:spPr>
          <a:xfrm>
            <a:off x="103469" y="1136610"/>
            <a:ext cx="379783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Close price – Open price in NSE (β-α)</a:t>
            </a:r>
          </a:p>
          <a:p>
            <a:r>
              <a:rPr lang="en-US" altLang="ja-JP" sz="1600" b="1" dirty="0">
                <a:latin typeface="Calibri" panose="020F0502020204030204" pitchFamily="34" charset="0"/>
                <a:cs typeface="Calibri" panose="020F0502020204030204" pitchFamily="34" charset="0"/>
              </a:rPr>
              <a:t>1 (Close – Open &gt; 0) or 0(Close – Open &lt; 0)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73CDF9C-7609-CDFF-BE61-1612070F2FBB}"/>
              </a:ext>
            </a:extLst>
          </p:cNvPr>
          <p:cNvSpPr txBox="1"/>
          <p:nvPr/>
        </p:nvSpPr>
        <p:spPr>
          <a:xfrm>
            <a:off x="3978294" y="1926275"/>
            <a:ext cx="2893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Previous business day’s data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左中かっこ 15">
            <a:extLst>
              <a:ext uri="{FF2B5EF4-FFF2-40B4-BE49-F238E27FC236}">
                <a16:creationId xmlns:a16="http://schemas.microsoft.com/office/drawing/2014/main" id="{01E80F70-0D31-C8D6-0054-E56DFBF9F910}"/>
              </a:ext>
            </a:extLst>
          </p:cNvPr>
          <p:cNvSpPr/>
          <p:nvPr/>
        </p:nvSpPr>
        <p:spPr>
          <a:xfrm rot="16200000">
            <a:off x="3972946" y="1783481"/>
            <a:ext cx="582877" cy="597806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左中かっこ 16">
            <a:extLst>
              <a:ext uri="{FF2B5EF4-FFF2-40B4-BE49-F238E27FC236}">
                <a16:creationId xmlns:a16="http://schemas.microsoft.com/office/drawing/2014/main" id="{01BFFA99-E815-CE3C-AD11-FADF0B455926}"/>
              </a:ext>
            </a:extLst>
          </p:cNvPr>
          <p:cNvSpPr/>
          <p:nvPr/>
        </p:nvSpPr>
        <p:spPr>
          <a:xfrm rot="16200000">
            <a:off x="9403758" y="2374239"/>
            <a:ext cx="582877" cy="4809426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2F21E98-C85B-DDB2-F8B3-D0F1D20A4EB8}"/>
              </a:ext>
            </a:extLst>
          </p:cNvPr>
          <p:cNvSpPr txBox="1"/>
          <p:nvPr/>
        </p:nvSpPr>
        <p:spPr>
          <a:xfrm>
            <a:off x="2844131" y="5063951"/>
            <a:ext cx="326063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NYSE 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Open price (A)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High price (between A and 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 price (between A and B)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Close</a:t>
            </a:r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 price (B)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Volume (between A and B)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E2BC9F7-4728-37D0-6CB7-BC350C1121F8}"/>
              </a:ext>
            </a:extLst>
          </p:cNvPr>
          <p:cNvSpPr txBox="1"/>
          <p:nvPr/>
        </p:nvSpPr>
        <p:spPr>
          <a:xfrm>
            <a:off x="8079259" y="5130058"/>
            <a:ext cx="32606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NASDAQ 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Open price (A)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High price (between A and 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 price (between A and B)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Close</a:t>
            </a:r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 price (B)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表 2">
            <a:extLst>
              <a:ext uri="{FF2B5EF4-FFF2-40B4-BE49-F238E27FC236}">
                <a16:creationId xmlns:a16="http://schemas.microsoft.com/office/drawing/2014/main" id="{8D24B1E3-14FF-D7FF-061C-299DCA038D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131147"/>
              </p:ext>
            </p:extLst>
          </p:nvPr>
        </p:nvGraphicFramePr>
        <p:xfrm>
          <a:off x="65398" y="2634956"/>
          <a:ext cx="12034510" cy="193548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203451">
                  <a:extLst>
                    <a:ext uri="{9D8B030D-6E8A-4147-A177-3AD203B41FA5}">
                      <a16:colId xmlns:a16="http://schemas.microsoft.com/office/drawing/2014/main" val="1943761618"/>
                    </a:ext>
                  </a:extLst>
                </a:gridCol>
                <a:gridCol w="1203451">
                  <a:extLst>
                    <a:ext uri="{9D8B030D-6E8A-4147-A177-3AD203B41FA5}">
                      <a16:colId xmlns:a16="http://schemas.microsoft.com/office/drawing/2014/main" val="1845547559"/>
                    </a:ext>
                  </a:extLst>
                </a:gridCol>
                <a:gridCol w="1203451">
                  <a:extLst>
                    <a:ext uri="{9D8B030D-6E8A-4147-A177-3AD203B41FA5}">
                      <a16:colId xmlns:a16="http://schemas.microsoft.com/office/drawing/2014/main" val="1437507555"/>
                    </a:ext>
                  </a:extLst>
                </a:gridCol>
                <a:gridCol w="1203451">
                  <a:extLst>
                    <a:ext uri="{9D8B030D-6E8A-4147-A177-3AD203B41FA5}">
                      <a16:colId xmlns:a16="http://schemas.microsoft.com/office/drawing/2014/main" val="571478333"/>
                    </a:ext>
                  </a:extLst>
                </a:gridCol>
                <a:gridCol w="1203451">
                  <a:extLst>
                    <a:ext uri="{9D8B030D-6E8A-4147-A177-3AD203B41FA5}">
                      <a16:colId xmlns:a16="http://schemas.microsoft.com/office/drawing/2014/main" val="922032501"/>
                    </a:ext>
                  </a:extLst>
                </a:gridCol>
                <a:gridCol w="1203451">
                  <a:extLst>
                    <a:ext uri="{9D8B030D-6E8A-4147-A177-3AD203B41FA5}">
                      <a16:colId xmlns:a16="http://schemas.microsoft.com/office/drawing/2014/main" val="733023277"/>
                    </a:ext>
                  </a:extLst>
                </a:gridCol>
                <a:gridCol w="1203451">
                  <a:extLst>
                    <a:ext uri="{9D8B030D-6E8A-4147-A177-3AD203B41FA5}">
                      <a16:colId xmlns:a16="http://schemas.microsoft.com/office/drawing/2014/main" val="3358335253"/>
                    </a:ext>
                  </a:extLst>
                </a:gridCol>
                <a:gridCol w="1203451">
                  <a:extLst>
                    <a:ext uri="{9D8B030D-6E8A-4147-A177-3AD203B41FA5}">
                      <a16:colId xmlns:a16="http://schemas.microsoft.com/office/drawing/2014/main" val="4218926723"/>
                    </a:ext>
                  </a:extLst>
                </a:gridCol>
                <a:gridCol w="1203451">
                  <a:extLst>
                    <a:ext uri="{9D8B030D-6E8A-4147-A177-3AD203B41FA5}">
                      <a16:colId xmlns:a16="http://schemas.microsoft.com/office/drawing/2014/main" val="1223151069"/>
                    </a:ext>
                  </a:extLst>
                </a:gridCol>
                <a:gridCol w="1203451">
                  <a:extLst>
                    <a:ext uri="{9D8B030D-6E8A-4147-A177-3AD203B41FA5}">
                      <a16:colId xmlns:a16="http://schemas.microsoft.com/office/drawing/2014/main" val="37033933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nse</a:t>
                      </a:r>
                      <a:r>
                        <a:rPr kumimoji="1" lang="en-US" altLang="ja-JP" sz="16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_</a:t>
                      </a:r>
                    </a:p>
                    <a:p>
                      <a:r>
                        <a:rPr kumimoji="1" lang="en-US" altLang="ja-JP" sz="16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Close-Open</a:t>
                      </a:r>
                    </a:p>
                    <a:p>
                      <a:r>
                        <a:rPr kumimoji="1" lang="en-US" altLang="ja-JP" sz="16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_sign</a:t>
                      </a:r>
                      <a:endParaRPr kumimoji="1" lang="ja-JP" altLang="en-US" sz="1600" b="1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nyse</a:t>
                      </a:r>
                      <a:r>
                        <a:rPr kumimoji="1" lang="en-US" altLang="ja-JP" sz="16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_</a:t>
                      </a:r>
                    </a:p>
                    <a:p>
                      <a:r>
                        <a:rPr kumimoji="1" lang="en-US" altLang="ja-JP" sz="16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preOpen</a:t>
                      </a:r>
                      <a:endParaRPr kumimoji="1" lang="ja-JP" altLang="en-US" sz="1600" b="1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kumimoji="1" lang="ja-JP" altLang="en-US" sz="1600" b="1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nyse</a:t>
                      </a:r>
                      <a:r>
                        <a:rPr kumimoji="1" lang="en-US" altLang="ja-JP" sz="16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_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preHigh</a:t>
                      </a:r>
                      <a:endParaRPr kumimoji="1" lang="ja-JP" altLang="en-US" sz="1600" b="1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kumimoji="1" lang="ja-JP" altLang="en-US" sz="1600" b="1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nyse</a:t>
                      </a:r>
                      <a:r>
                        <a:rPr kumimoji="1" lang="en-US" altLang="ja-JP" sz="16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_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preLow</a:t>
                      </a:r>
                      <a:endParaRPr kumimoji="1" lang="ja-JP" altLang="en-US" sz="1600" b="1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kumimoji="1" lang="en-US" altLang="ja-JP" sz="16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nyse</a:t>
                      </a:r>
                      <a:r>
                        <a:rPr kumimoji="1" lang="en-US" altLang="ja-JP" sz="16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_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preClose</a:t>
                      </a:r>
                      <a:endParaRPr kumimoji="1" lang="ja-JP" altLang="en-US" sz="1600" b="1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kumimoji="1" lang="ja-JP" altLang="en-US" sz="1600" b="1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nyse</a:t>
                      </a:r>
                      <a:r>
                        <a:rPr kumimoji="1" lang="en-US" altLang="ja-JP" sz="16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_</a:t>
                      </a:r>
                    </a:p>
                    <a:p>
                      <a:r>
                        <a:rPr kumimoji="1" lang="en-US" altLang="ja-JP" sz="16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preVolume</a:t>
                      </a:r>
                      <a:endParaRPr kumimoji="1" lang="ja-JP" altLang="en-US" sz="1600" b="1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idx</a:t>
                      </a:r>
                      <a:r>
                        <a:rPr kumimoji="1" lang="en-US" altLang="ja-JP" sz="16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_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preOpen</a:t>
                      </a:r>
                      <a:endParaRPr kumimoji="1" lang="ja-JP" altLang="en-US" sz="1600" b="1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kumimoji="1" lang="ja-JP" altLang="en-US" sz="1600" b="1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idx</a:t>
                      </a:r>
                      <a:r>
                        <a:rPr kumimoji="1" lang="en-US" altLang="ja-JP" sz="16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_</a:t>
                      </a:r>
                    </a:p>
                    <a:p>
                      <a:r>
                        <a:rPr kumimoji="1" lang="en-US" altLang="ja-JP" sz="16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preHigh</a:t>
                      </a:r>
                      <a:endParaRPr kumimoji="1" lang="ja-JP" altLang="en-US" sz="1600" b="1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idx</a:t>
                      </a:r>
                      <a:r>
                        <a:rPr kumimoji="1" lang="en-US" altLang="ja-JP" sz="16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_</a:t>
                      </a:r>
                    </a:p>
                    <a:p>
                      <a:r>
                        <a:rPr kumimoji="1" lang="en-US" altLang="ja-JP" sz="16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preLow</a:t>
                      </a:r>
                      <a:endParaRPr kumimoji="1" lang="ja-JP" altLang="en-US" sz="1600" b="1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idx</a:t>
                      </a:r>
                      <a:r>
                        <a:rPr kumimoji="1" lang="en-US" altLang="ja-JP" sz="16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_</a:t>
                      </a:r>
                    </a:p>
                    <a:p>
                      <a:r>
                        <a:rPr kumimoji="1" lang="en-US" altLang="ja-JP" sz="16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preClose</a:t>
                      </a:r>
                      <a:endParaRPr kumimoji="1" lang="ja-JP" altLang="en-US" sz="1600" b="1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259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1" lang="ja-JP" altLang="en-US" sz="1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7.002500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7.112500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7.001250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7.095000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11443200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2294.40991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2311.14990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2294.40991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2308.41992</a:t>
                      </a:r>
                      <a:endParaRPr kumimoji="1" lang="ja-JP" altLang="en-US" sz="1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780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kumimoji="1" lang="ja-JP" altLang="en-US" sz="1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7.087500</a:t>
                      </a:r>
                      <a:endParaRPr kumimoji="1" lang="ja-JP" altLang="en-US" sz="1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7.125000</a:t>
                      </a:r>
                      <a:endParaRPr kumimoji="1" lang="ja-JP" altLang="en-US" sz="1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7.048750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7.122500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8181600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2307.27002</a:t>
                      </a:r>
                      <a:endParaRPr kumimoji="1" lang="ja-JP" altLang="en-US" sz="1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2313.72998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2295.62011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2308.70996</a:t>
                      </a:r>
                      <a:endParaRPr kumimoji="1" lang="ja-JP" altLang="en-US" sz="1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3915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…</a:t>
                      </a:r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…</a:t>
                      </a:r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…</a:t>
                      </a:r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…</a:t>
                      </a:r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…</a:t>
                      </a:r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…</a:t>
                      </a:r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…</a:t>
                      </a:r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…</a:t>
                      </a:r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…</a:t>
                      </a:r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…</a:t>
                      </a:r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510770"/>
                  </a:ext>
                </a:extLst>
              </a:tr>
            </a:tbl>
          </a:graphicData>
        </a:graphic>
      </p:graphicFrame>
      <p:sp>
        <p:nvSpPr>
          <p:cNvPr id="37" name="角丸四角形 36">
            <a:extLst>
              <a:ext uri="{FF2B5EF4-FFF2-40B4-BE49-F238E27FC236}">
                <a16:creationId xmlns:a16="http://schemas.microsoft.com/office/drawing/2014/main" id="{C509C179-6310-EA7D-B122-E8A933685C8D}"/>
              </a:ext>
            </a:extLst>
          </p:cNvPr>
          <p:cNvSpPr/>
          <p:nvPr/>
        </p:nvSpPr>
        <p:spPr>
          <a:xfrm>
            <a:off x="1210963" y="2531333"/>
            <a:ext cx="10940353" cy="2118011"/>
          </a:xfrm>
          <a:prstGeom prst="roundRect">
            <a:avLst>
              <a:gd name="adj" fmla="val 3248"/>
            </a:avLst>
          </a:prstGeom>
          <a:solidFill>
            <a:srgbClr val="FFFF0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B5EE6DB-AEA8-914A-B661-4CB15896D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5126" y="891081"/>
            <a:ext cx="3443571" cy="149634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20A5570C-75BC-28B4-4181-1598F29FFBF9}"/>
              </a:ext>
            </a:extLst>
          </p:cNvPr>
          <p:cNvCxnSpPr>
            <a:cxnSpLocks/>
          </p:cNvCxnSpPr>
          <p:nvPr/>
        </p:nvCxnSpPr>
        <p:spPr>
          <a:xfrm flipV="1">
            <a:off x="667265" y="1752163"/>
            <a:ext cx="475812" cy="8827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BCF8C7CF-DB0F-E8F4-D27A-645B644CC377}"/>
              </a:ext>
            </a:extLst>
          </p:cNvPr>
          <p:cNvCxnSpPr>
            <a:cxnSpLocks/>
          </p:cNvCxnSpPr>
          <p:nvPr/>
        </p:nvCxnSpPr>
        <p:spPr>
          <a:xfrm flipV="1">
            <a:off x="5523935" y="2244103"/>
            <a:ext cx="0" cy="2872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692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D26AA0D-A24F-6D79-04EC-21143BF9A282}"/>
              </a:ext>
            </a:extLst>
          </p:cNvPr>
          <p:cNvSpPr txBox="1"/>
          <p:nvPr/>
        </p:nvSpPr>
        <p:spPr>
          <a:xfrm>
            <a:off x="2079931" y="1358347"/>
            <a:ext cx="80321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Histograms of previous day’s NYSE and NASDAQ data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There is no obvious difference between </a:t>
            </a:r>
            <a:r>
              <a:rPr lang="en-US" altLang="ja-JP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nse_Close-Open_sign</a:t>
            </a: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altLang="ja-JP" sz="2000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ja-JP" sz="20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kumimoji="1" lang="ja-JP" altLang="en-US" sz="2000" b="1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315457D-7E3A-8341-3725-CEDCEC3A8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04" y="2502755"/>
            <a:ext cx="8179363" cy="330983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3C253172-9C3B-B920-2BF1-00823DA81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297" y="2718487"/>
            <a:ext cx="3253635" cy="266161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B4F5357-6849-D645-2243-BF84E9585953}"/>
              </a:ext>
            </a:extLst>
          </p:cNvPr>
          <p:cNvSpPr txBox="1"/>
          <p:nvPr/>
        </p:nvSpPr>
        <p:spPr>
          <a:xfrm>
            <a:off x="49428" y="3084382"/>
            <a:ext cx="674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NYSE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F7785A2-B4E4-0200-9D1B-49239DC6B2B0}"/>
              </a:ext>
            </a:extLst>
          </p:cNvPr>
          <p:cNvSpPr txBox="1"/>
          <p:nvPr/>
        </p:nvSpPr>
        <p:spPr>
          <a:xfrm>
            <a:off x="35000" y="4707237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NASD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90961DC-E930-7A7C-CF99-618CB27075B9}"/>
              </a:ext>
            </a:extLst>
          </p:cNvPr>
          <p:cNvSpPr txBox="1"/>
          <p:nvPr/>
        </p:nvSpPr>
        <p:spPr>
          <a:xfrm>
            <a:off x="1239484" y="5914590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Open price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AA804EE-C28D-88D5-D62C-8894D2B13386}"/>
              </a:ext>
            </a:extLst>
          </p:cNvPr>
          <p:cNvSpPr txBox="1"/>
          <p:nvPr/>
        </p:nvSpPr>
        <p:spPr>
          <a:xfrm>
            <a:off x="3282468" y="5914590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High price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68BDD01-FB85-49F1-F3EF-B10253E9352C}"/>
              </a:ext>
            </a:extLst>
          </p:cNvPr>
          <p:cNvSpPr txBox="1"/>
          <p:nvPr/>
        </p:nvSpPr>
        <p:spPr>
          <a:xfrm>
            <a:off x="5301141" y="5914590"/>
            <a:ext cx="1102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Low price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B3AA33B-27B9-0499-F257-2660840E8D91}"/>
              </a:ext>
            </a:extLst>
          </p:cNvPr>
          <p:cNvSpPr txBox="1"/>
          <p:nvPr/>
        </p:nvSpPr>
        <p:spPr>
          <a:xfrm>
            <a:off x="7221419" y="5914590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Close price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BB27563-ADBC-8BF7-59A8-E749F6A9134C}"/>
              </a:ext>
            </a:extLst>
          </p:cNvPr>
          <p:cNvSpPr txBox="1"/>
          <p:nvPr/>
        </p:nvSpPr>
        <p:spPr>
          <a:xfrm>
            <a:off x="9695094" y="5545258"/>
            <a:ext cx="145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NYSE Volume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D6B54F1-08AB-D0A8-A632-DB07CE68DDCC}"/>
              </a:ext>
            </a:extLst>
          </p:cNvPr>
          <p:cNvSpPr txBox="1"/>
          <p:nvPr/>
        </p:nvSpPr>
        <p:spPr>
          <a:xfrm>
            <a:off x="3884721" y="241422"/>
            <a:ext cx="4422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b="1" dirty="0">
                <a:latin typeface="Calibri" panose="020F0502020204030204" pitchFamily="34" charset="0"/>
                <a:cs typeface="Calibri" panose="020F0502020204030204" pitchFamily="34" charset="0"/>
              </a:rPr>
              <a:t>EDA – Histogram (1)</a:t>
            </a:r>
            <a:endParaRPr kumimoji="1" lang="ja-JP" altLang="en-US" sz="4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081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A11F453-E3F2-F4DC-E73E-ACE81DDC4901}"/>
              </a:ext>
            </a:extLst>
          </p:cNvPr>
          <p:cNvSpPr txBox="1"/>
          <p:nvPr/>
        </p:nvSpPr>
        <p:spPr>
          <a:xfrm>
            <a:off x="3884721" y="241422"/>
            <a:ext cx="4422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b="1" dirty="0">
                <a:latin typeface="Calibri" panose="020F0502020204030204" pitchFamily="34" charset="0"/>
                <a:cs typeface="Calibri" panose="020F0502020204030204" pitchFamily="34" charset="0"/>
              </a:rPr>
              <a:t>EDA – Histogram (2)</a:t>
            </a:r>
            <a:endParaRPr kumimoji="1" lang="ja-JP" altLang="en-US" sz="4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D26AA0D-A24F-6D79-04EC-21143BF9A282}"/>
              </a:ext>
            </a:extLst>
          </p:cNvPr>
          <p:cNvSpPr txBox="1"/>
          <p:nvPr/>
        </p:nvSpPr>
        <p:spPr>
          <a:xfrm>
            <a:off x="1078478" y="1061818"/>
            <a:ext cx="10035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Histogram of the percentage change in the close price relative to open price in NYSE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kumimoji="1"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The distributions of </a:t>
            </a:r>
            <a:r>
              <a:rPr kumimoji="1" lang="en-US" altLang="ja-JP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nse_Close-Open_sign</a:t>
            </a:r>
            <a:r>
              <a:rPr kumimoji="1"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kumimoji="1" lang="en-US" altLang="ja-JP" sz="20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kumimoji="1"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kumimoji="1" lang="en-US" altLang="ja-JP" sz="2000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kumimoji="1"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 are almost identical but appear to be very slightly off.</a:t>
            </a:r>
          </a:p>
          <a:p>
            <a:pPr marL="285750" indent="-285750">
              <a:buFont typeface="Wingdings" pitchFamily="2" charset="2"/>
              <a:buChar char="l"/>
            </a:pPr>
            <a:endParaRPr lang="en-US" altLang="ja-JP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28050FB6-F3FD-5D58-8B20-9C982DDD6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559" y="2199083"/>
            <a:ext cx="6552086" cy="41906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B3C53CE8-60C5-DFBF-98D2-1FB5702B862B}"/>
                  </a:ext>
                </a:extLst>
              </p:cNvPr>
              <p:cNvSpPr txBox="1"/>
              <p:nvPr/>
            </p:nvSpPr>
            <p:spPr>
              <a:xfrm>
                <a:off x="3707764" y="6219644"/>
                <a:ext cx="3445815" cy="5467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1400" b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400" b="1" i="0" smtClean="0">
                              <a:latin typeface="Cambria Math" panose="02040503050406030204" pitchFamily="18" charset="0"/>
                            </a:rPr>
                            <m:t>𝐂𝐥𝐨𝐬𝐞</m:t>
                          </m:r>
                          <m:r>
                            <a:rPr kumimoji="1" lang="en-US" altLang="ja-JP" sz="14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400" b="1" i="0" smtClean="0">
                              <a:latin typeface="Cambria Math" panose="02040503050406030204" pitchFamily="18" charset="0"/>
                            </a:rPr>
                            <m:t>𝐩𝐫𝐢𝐜𝐞</m:t>
                          </m:r>
                          <m:r>
                            <a:rPr kumimoji="1" lang="en-US" altLang="ja-JP" sz="14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kumimoji="1" lang="en-US" altLang="ja-JP" sz="1400" b="1" i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1400" b="1" i="0" smtClean="0"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</m:e>
                          </m:d>
                          <m:r>
                            <a:rPr kumimoji="1" lang="en-US" altLang="ja-JP" sz="14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1400" b="1" i="0" smtClean="0">
                              <a:latin typeface="Cambria Math" panose="02040503050406030204" pitchFamily="18" charset="0"/>
                            </a:rPr>
                            <m:t>𝐎𝐩𝐞𝐧</m:t>
                          </m:r>
                          <m:r>
                            <a:rPr kumimoji="1" lang="en-US" altLang="ja-JP" sz="14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400" b="1" i="0" smtClean="0">
                              <a:latin typeface="Cambria Math" panose="02040503050406030204" pitchFamily="18" charset="0"/>
                            </a:rPr>
                            <m:t>𝐩𝐫𝐢𝐜𝐞</m:t>
                          </m:r>
                          <m:r>
                            <a:rPr kumimoji="1" lang="en-US" altLang="ja-JP" sz="1400" b="1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1400" b="1" i="0" smtClean="0">
                              <a:latin typeface="Cambria Math" panose="02040503050406030204" pitchFamily="18" charset="0"/>
                            </a:rPr>
                            <m:t>𝐀</m:t>
                          </m:r>
                          <m:r>
                            <a:rPr kumimoji="1" lang="en-US" altLang="ja-JP" sz="1400" b="1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ja-JP" sz="1400" b="1" i="0" smtClean="0">
                              <a:latin typeface="Cambria Math" panose="02040503050406030204" pitchFamily="18" charset="0"/>
                            </a:rPr>
                            <m:t>𝐎𝐩𝐞𝐧</m:t>
                          </m:r>
                          <m:r>
                            <a:rPr kumimoji="1" lang="en-US" altLang="ja-JP" sz="14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400" b="1" i="0" smtClean="0">
                              <a:latin typeface="Cambria Math" panose="02040503050406030204" pitchFamily="18" charset="0"/>
                            </a:rPr>
                            <m:t>𝐩𝐫𝐢𝐜𝐞</m:t>
                          </m:r>
                          <m:r>
                            <a:rPr kumimoji="1" lang="en-US" altLang="ja-JP" sz="1400" b="1" i="0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kumimoji="1" lang="en-US" altLang="ja-JP" sz="1400" b="1" i="0" smtClean="0">
                              <a:latin typeface="Cambria Math" panose="02040503050406030204" pitchFamily="18" charset="0"/>
                            </a:rPr>
                            <m:t>𝐀</m:t>
                          </m:r>
                          <m:r>
                            <a:rPr kumimoji="1" lang="en-US" altLang="ja-JP" sz="1400" b="1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kumimoji="1" lang="en-US" altLang="ja-JP" sz="14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kumimoji="1" lang="en-US" altLang="ja-JP" sz="1400" b="1" i="0" smtClean="0">
                          <a:latin typeface="Cambria Math" panose="02040503050406030204" pitchFamily="18" charset="0"/>
                        </a:rPr>
                        <m:t>𝟏𝟎𝟎</m:t>
                      </m:r>
                    </m:oMath>
                  </m:oMathPara>
                </a14:m>
                <a:endParaRPr kumimoji="1" lang="ja-JP" altLang="en-US" sz="1400" b="1"/>
              </a:p>
            </p:txBody>
          </p:sp>
        </mc:Choice>
        <mc:Fallback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B3C53CE8-60C5-DFBF-98D2-1FB5702B8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764" y="6219644"/>
                <a:ext cx="3445815" cy="546753"/>
              </a:xfrm>
              <a:prstGeom prst="rect">
                <a:avLst/>
              </a:prstGeom>
              <a:blipFill>
                <a:blip r:embed="rId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図 16">
            <a:extLst>
              <a:ext uri="{FF2B5EF4-FFF2-40B4-BE49-F238E27FC236}">
                <a16:creationId xmlns:a16="http://schemas.microsoft.com/office/drawing/2014/main" id="{8F9C46C0-0F38-4B70-57E2-59071F614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5198" y="5070291"/>
            <a:ext cx="3443571" cy="14963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54922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59232A3-528D-0F0E-A46E-AFFD290E1575}"/>
              </a:ext>
            </a:extLst>
          </p:cNvPr>
          <p:cNvSpPr txBox="1"/>
          <p:nvPr/>
        </p:nvSpPr>
        <p:spPr>
          <a:xfrm>
            <a:off x="978822" y="224275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2010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BCAA1D3C-61CF-C3FF-2426-FAC901A3E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969" y="1725360"/>
            <a:ext cx="8168062" cy="5021427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984EDFC-A2DF-4117-C009-C31CA6D7C4A0}"/>
              </a:ext>
            </a:extLst>
          </p:cNvPr>
          <p:cNvSpPr txBox="1"/>
          <p:nvPr/>
        </p:nvSpPr>
        <p:spPr>
          <a:xfrm>
            <a:off x="978822" y="34331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2011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37C5CE-972E-805F-7851-E6C11081D4CF}"/>
              </a:ext>
            </a:extLst>
          </p:cNvPr>
          <p:cNvSpPr txBox="1"/>
          <p:nvPr/>
        </p:nvSpPr>
        <p:spPr>
          <a:xfrm>
            <a:off x="978821" y="467291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2012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2EF97F5-6B7F-EDF8-033B-AA1FA3CA4FAE}"/>
              </a:ext>
            </a:extLst>
          </p:cNvPr>
          <p:cNvSpPr txBox="1"/>
          <p:nvPr/>
        </p:nvSpPr>
        <p:spPr>
          <a:xfrm>
            <a:off x="978820" y="582689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2013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8C09D1E-0FCC-C59D-9EF1-A92AEE94DAAA}"/>
              </a:ext>
            </a:extLst>
          </p:cNvPr>
          <p:cNvSpPr txBox="1"/>
          <p:nvPr/>
        </p:nvSpPr>
        <p:spPr>
          <a:xfrm>
            <a:off x="3783644" y="1356028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NSE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B2A9447-6DAF-7DB2-14EC-0D6B534EAE6C}"/>
              </a:ext>
            </a:extLst>
          </p:cNvPr>
          <p:cNvSpPr txBox="1"/>
          <p:nvPr/>
        </p:nvSpPr>
        <p:spPr>
          <a:xfrm>
            <a:off x="7914919" y="1356028"/>
            <a:ext cx="674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NYSE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8905AE2-3CED-1AB0-A3C5-37187A79F18E}"/>
              </a:ext>
            </a:extLst>
          </p:cNvPr>
          <p:cNvSpPr txBox="1"/>
          <p:nvPr/>
        </p:nvSpPr>
        <p:spPr>
          <a:xfrm>
            <a:off x="1412634" y="58399"/>
            <a:ext cx="9366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b="1" dirty="0">
                <a:latin typeface="Calibri" panose="020F0502020204030204" pitchFamily="34" charset="0"/>
                <a:cs typeface="Calibri" panose="020F0502020204030204" pitchFamily="34" charset="0"/>
              </a:rPr>
              <a:t>EDA – Time Series Change of Open price (1)</a:t>
            </a:r>
            <a:endParaRPr kumimoji="1" lang="ja-JP" altLang="en-US" sz="4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3EC5DCA-EDA8-896C-18A9-F0BEC94C5164}"/>
              </a:ext>
            </a:extLst>
          </p:cNvPr>
          <p:cNvSpPr txBox="1"/>
          <p:nvPr/>
        </p:nvSpPr>
        <p:spPr>
          <a:xfrm>
            <a:off x="3326489" y="824197"/>
            <a:ext cx="5585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Open price changes in NSE and NYSE are similar</a:t>
            </a:r>
          </a:p>
        </p:txBody>
      </p:sp>
    </p:spTree>
    <p:extLst>
      <p:ext uri="{BB962C8B-B14F-4D97-AF65-F5344CB8AC3E}">
        <p14:creationId xmlns:p14="http://schemas.microsoft.com/office/powerpoint/2010/main" val="1998084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8AAE0B3-3BAF-A9D2-C3C5-F5F8EE54F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967" y="1774793"/>
            <a:ext cx="8139799" cy="502142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59232A3-528D-0F0E-A46E-AFFD290E1575}"/>
              </a:ext>
            </a:extLst>
          </p:cNvPr>
          <p:cNvSpPr txBox="1"/>
          <p:nvPr/>
        </p:nvSpPr>
        <p:spPr>
          <a:xfrm>
            <a:off x="978822" y="224275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2014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984EDFC-A2DF-4117-C009-C31CA6D7C4A0}"/>
              </a:ext>
            </a:extLst>
          </p:cNvPr>
          <p:cNvSpPr txBox="1"/>
          <p:nvPr/>
        </p:nvSpPr>
        <p:spPr>
          <a:xfrm>
            <a:off x="978822" y="34331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2015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37C5CE-972E-805F-7851-E6C11081D4CF}"/>
              </a:ext>
            </a:extLst>
          </p:cNvPr>
          <p:cNvSpPr txBox="1"/>
          <p:nvPr/>
        </p:nvSpPr>
        <p:spPr>
          <a:xfrm>
            <a:off x="978821" y="467291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2016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2EF97F5-6B7F-EDF8-033B-AA1FA3CA4FAE}"/>
              </a:ext>
            </a:extLst>
          </p:cNvPr>
          <p:cNvSpPr txBox="1"/>
          <p:nvPr/>
        </p:nvSpPr>
        <p:spPr>
          <a:xfrm>
            <a:off x="978820" y="582689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2017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8C09D1E-0FCC-C59D-9EF1-A92AEE94DAAA}"/>
              </a:ext>
            </a:extLst>
          </p:cNvPr>
          <p:cNvSpPr txBox="1"/>
          <p:nvPr/>
        </p:nvSpPr>
        <p:spPr>
          <a:xfrm>
            <a:off x="3783644" y="1356028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NSE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B2A9447-6DAF-7DB2-14EC-0D6B534EAE6C}"/>
              </a:ext>
            </a:extLst>
          </p:cNvPr>
          <p:cNvSpPr txBox="1"/>
          <p:nvPr/>
        </p:nvSpPr>
        <p:spPr>
          <a:xfrm>
            <a:off x="7914919" y="1356028"/>
            <a:ext cx="674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NYSE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1E653DA-48D6-C74E-C57F-B616CC8387E3}"/>
              </a:ext>
            </a:extLst>
          </p:cNvPr>
          <p:cNvSpPr txBox="1"/>
          <p:nvPr/>
        </p:nvSpPr>
        <p:spPr>
          <a:xfrm>
            <a:off x="1412634" y="58399"/>
            <a:ext cx="9366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b="1" dirty="0">
                <a:latin typeface="Calibri" panose="020F0502020204030204" pitchFamily="34" charset="0"/>
                <a:cs typeface="Calibri" panose="020F0502020204030204" pitchFamily="34" charset="0"/>
              </a:rPr>
              <a:t>EDA – Time Series Change of Open price (2)</a:t>
            </a:r>
            <a:endParaRPr kumimoji="1" lang="ja-JP" altLang="en-US" sz="4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D78F4F2-82C5-F6F1-C54C-9A45ADCF8964}"/>
              </a:ext>
            </a:extLst>
          </p:cNvPr>
          <p:cNvSpPr txBox="1"/>
          <p:nvPr/>
        </p:nvSpPr>
        <p:spPr>
          <a:xfrm>
            <a:off x="3326489" y="824197"/>
            <a:ext cx="5585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Open price changes in NSE and NYSE are similar</a:t>
            </a:r>
          </a:p>
        </p:txBody>
      </p:sp>
    </p:spTree>
    <p:extLst>
      <p:ext uri="{BB962C8B-B14F-4D97-AF65-F5344CB8AC3E}">
        <p14:creationId xmlns:p14="http://schemas.microsoft.com/office/powerpoint/2010/main" val="2817228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CDFCB08C-6C3C-8A02-8974-417E14EA6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109" y="1725360"/>
            <a:ext cx="8066136" cy="5021427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A11F453-E3F2-F4DC-E73E-ACE81DDC4901}"/>
              </a:ext>
            </a:extLst>
          </p:cNvPr>
          <p:cNvSpPr txBox="1"/>
          <p:nvPr/>
        </p:nvSpPr>
        <p:spPr>
          <a:xfrm>
            <a:off x="1412634" y="58399"/>
            <a:ext cx="9366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b="1" dirty="0">
                <a:latin typeface="Calibri" panose="020F0502020204030204" pitchFamily="34" charset="0"/>
                <a:cs typeface="Calibri" panose="020F0502020204030204" pitchFamily="34" charset="0"/>
              </a:rPr>
              <a:t>EDA – Time Series Change of Open price (3)</a:t>
            </a:r>
            <a:endParaRPr kumimoji="1" lang="ja-JP" altLang="en-US" sz="4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D26AA0D-A24F-6D79-04EC-21143BF9A282}"/>
              </a:ext>
            </a:extLst>
          </p:cNvPr>
          <p:cNvSpPr txBox="1"/>
          <p:nvPr/>
        </p:nvSpPr>
        <p:spPr>
          <a:xfrm>
            <a:off x="3326489" y="824197"/>
            <a:ext cx="5585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b="1" dirty="0">
                <a:latin typeface="Calibri" panose="020F0502020204030204" pitchFamily="34" charset="0"/>
                <a:cs typeface="Calibri" panose="020F0502020204030204" pitchFamily="34" charset="0"/>
              </a:rPr>
              <a:t>Open price changes in NSE and NYSE are similar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59232A3-528D-0F0E-A46E-AFFD290E1575}"/>
              </a:ext>
            </a:extLst>
          </p:cNvPr>
          <p:cNvSpPr txBox="1"/>
          <p:nvPr/>
        </p:nvSpPr>
        <p:spPr>
          <a:xfrm>
            <a:off x="978822" y="224275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2018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984EDFC-A2DF-4117-C009-C31CA6D7C4A0}"/>
              </a:ext>
            </a:extLst>
          </p:cNvPr>
          <p:cNvSpPr txBox="1"/>
          <p:nvPr/>
        </p:nvSpPr>
        <p:spPr>
          <a:xfrm>
            <a:off x="978822" y="34331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2019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37C5CE-972E-805F-7851-E6C11081D4CF}"/>
              </a:ext>
            </a:extLst>
          </p:cNvPr>
          <p:cNvSpPr txBox="1"/>
          <p:nvPr/>
        </p:nvSpPr>
        <p:spPr>
          <a:xfrm>
            <a:off x="978821" y="467291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2020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2EF97F5-6B7F-EDF8-033B-AA1FA3CA4FAE}"/>
              </a:ext>
            </a:extLst>
          </p:cNvPr>
          <p:cNvSpPr txBox="1"/>
          <p:nvPr/>
        </p:nvSpPr>
        <p:spPr>
          <a:xfrm>
            <a:off x="978820" y="582689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2021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8C09D1E-0FCC-C59D-9EF1-A92AEE94DAAA}"/>
              </a:ext>
            </a:extLst>
          </p:cNvPr>
          <p:cNvSpPr txBox="1"/>
          <p:nvPr/>
        </p:nvSpPr>
        <p:spPr>
          <a:xfrm>
            <a:off x="3783644" y="1356028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NSE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B2A9447-6DAF-7DB2-14EC-0D6B534EAE6C}"/>
              </a:ext>
            </a:extLst>
          </p:cNvPr>
          <p:cNvSpPr txBox="1"/>
          <p:nvPr/>
        </p:nvSpPr>
        <p:spPr>
          <a:xfrm>
            <a:off x="7914919" y="1356028"/>
            <a:ext cx="674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NYSE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126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A11F453-E3F2-F4DC-E73E-ACE81DDC4901}"/>
              </a:ext>
            </a:extLst>
          </p:cNvPr>
          <p:cNvSpPr txBox="1"/>
          <p:nvPr/>
        </p:nvSpPr>
        <p:spPr>
          <a:xfrm>
            <a:off x="2879318" y="299651"/>
            <a:ext cx="64333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b="1" dirty="0">
                <a:latin typeface="Calibri" panose="020F0502020204030204" pitchFamily="34" charset="0"/>
                <a:cs typeface="Calibri" panose="020F0502020204030204" pitchFamily="34" charset="0"/>
              </a:rPr>
              <a:t>Model 1 – Logistic </a:t>
            </a:r>
            <a:r>
              <a:rPr lang="en-US" altLang="ja-JP" sz="4000" b="1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kumimoji="1" lang="en-US" altLang="ja-JP" sz="4000" b="1" dirty="0">
                <a:latin typeface="Calibri" panose="020F0502020204030204" pitchFamily="34" charset="0"/>
                <a:cs typeface="Calibri" panose="020F0502020204030204" pitchFamily="34" charset="0"/>
              </a:rPr>
              <a:t>egression</a:t>
            </a:r>
            <a:endParaRPr kumimoji="1" lang="ja-JP" altLang="en-US" sz="4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64D8917-A668-D95E-5DC3-E66DEA52D002}"/>
              </a:ext>
            </a:extLst>
          </p:cNvPr>
          <p:cNvSpPr txBox="1"/>
          <p:nvPr/>
        </p:nvSpPr>
        <p:spPr>
          <a:xfrm>
            <a:off x="2122688" y="1145790"/>
            <a:ext cx="7946623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Split the data into training (70%) and testing(30%)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Predict whether (Close – Open) &gt; 0 or (Close – Open) &lt; 0 in NSE using the previous day's NYSE data </a:t>
            </a:r>
          </a:p>
        </p:txBody>
      </p:sp>
      <p:graphicFrame>
        <p:nvGraphicFramePr>
          <p:cNvPr id="5" name="表 5">
            <a:extLst>
              <a:ext uri="{FF2B5EF4-FFF2-40B4-BE49-F238E27FC236}">
                <a16:creationId xmlns:a16="http://schemas.microsoft.com/office/drawing/2014/main" id="{F45FA43A-F5ED-2455-FD2B-72D1449008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364787"/>
              </p:ext>
            </p:extLst>
          </p:nvPr>
        </p:nvGraphicFramePr>
        <p:xfrm>
          <a:off x="982085" y="3060631"/>
          <a:ext cx="4418226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476">
                  <a:extLst>
                    <a:ext uri="{9D8B030D-6E8A-4147-A177-3AD203B41FA5}">
                      <a16:colId xmlns:a16="http://schemas.microsoft.com/office/drawing/2014/main" val="1572523886"/>
                    </a:ext>
                  </a:extLst>
                </a:gridCol>
                <a:gridCol w="1714779">
                  <a:extLst>
                    <a:ext uri="{9D8B030D-6E8A-4147-A177-3AD203B41FA5}">
                      <a16:colId xmlns:a16="http://schemas.microsoft.com/office/drawing/2014/main" val="545037158"/>
                    </a:ext>
                  </a:extLst>
                </a:gridCol>
                <a:gridCol w="1787971">
                  <a:extLst>
                    <a:ext uri="{9D8B030D-6E8A-4147-A177-3AD203B41FA5}">
                      <a16:colId xmlns:a16="http://schemas.microsoft.com/office/drawing/2014/main" val="38353359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kumimoji="1" lang="ja-JP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kumimoji="1" lang="ja-JP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813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kumimoji="1" lang="ja-JP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297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177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01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250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202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699210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D7B93B7-4B43-84F8-BB85-3ED942B7D972}"/>
              </a:ext>
            </a:extLst>
          </p:cNvPr>
          <p:cNvSpPr txBox="1"/>
          <p:nvPr/>
        </p:nvSpPr>
        <p:spPr>
          <a:xfrm>
            <a:off x="3117056" y="2696859"/>
            <a:ext cx="858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Predict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97BDEB2-AACC-7649-BB70-FE7598449985}"/>
              </a:ext>
            </a:extLst>
          </p:cNvPr>
          <p:cNvSpPr txBox="1"/>
          <p:nvPr/>
        </p:nvSpPr>
        <p:spPr>
          <a:xfrm rot="16200000">
            <a:off x="240832" y="3559011"/>
            <a:ext cx="90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Actual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E30C327-DAD1-88A7-D6E7-25916D1E8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704" y="3060631"/>
            <a:ext cx="4841789" cy="32569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4C8DCD11-F07C-DA99-CA3E-15E42C0B9BA7}"/>
                  </a:ext>
                </a:extLst>
              </p:cNvPr>
              <p:cNvSpPr txBox="1"/>
              <p:nvPr/>
            </p:nvSpPr>
            <p:spPr>
              <a:xfrm>
                <a:off x="1224819" y="4587485"/>
                <a:ext cx="4402744" cy="19057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spcBef>
                    <a:spcPts val="1200"/>
                  </a:spcBef>
                  <a:buFont typeface="Wingdings" pitchFamily="2" charset="2"/>
                  <a:buChar char="l"/>
                </a:pPr>
                <a:r>
                  <a:rPr lang="en-US" altLang="ja-JP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Accuracy = </a:t>
                </a:r>
                <a:r>
                  <a:rPr lang="en-US" altLang="ja-JP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0.54</a:t>
                </a:r>
              </a:p>
              <a:p>
                <a:pPr marL="285750" indent="-285750">
                  <a:spcBef>
                    <a:spcPts val="1200"/>
                  </a:spcBef>
                  <a:buFont typeface="Wingdings" pitchFamily="2" charset="2"/>
                  <a:buChar char="l"/>
                </a:pPr>
                <a:r>
                  <a:rPr lang="en-US" altLang="ja-JP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Recall</a:t>
                </a:r>
                <a:r>
                  <a:rPr kumimoji="1" lang="en-US" altLang="ja-JP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True Positive Rate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b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b="1" i="0" smtClean="0">
                            <a:latin typeface="Cambria Math" panose="02040503050406030204" pitchFamily="18" charset="0"/>
                          </a:rPr>
                          <m:t>𝐓𝐏</m:t>
                        </m:r>
                      </m:num>
                      <m:den>
                        <m:r>
                          <a:rPr kumimoji="1" lang="en-US" altLang="ja-JP" b="1" i="0" smtClean="0">
                            <a:latin typeface="Cambria Math" panose="02040503050406030204" pitchFamily="18" charset="0"/>
                          </a:rPr>
                          <m:t>𝐓𝐏</m:t>
                        </m:r>
                        <m:r>
                          <a:rPr kumimoji="1" lang="en-US" altLang="ja-JP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ja-JP" b="1" i="0" smtClean="0">
                            <a:latin typeface="Cambria Math" panose="02040503050406030204" pitchFamily="18" charset="0"/>
                          </a:rPr>
                          <m:t>𝐅𝐍</m:t>
                        </m:r>
                      </m:den>
                    </m:f>
                  </m:oMath>
                </a14:m>
                <a:r>
                  <a:rPr kumimoji="1" lang="en-US" altLang="ja-JP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0.45</a:t>
                </a:r>
              </a:p>
              <a:p>
                <a:pPr marL="285750" indent="-285750">
                  <a:spcBef>
                    <a:spcPts val="1200"/>
                  </a:spcBef>
                  <a:buFont typeface="Wingdings" pitchFamily="2" charset="2"/>
                  <a:buChar char="l"/>
                </a:pPr>
                <a:r>
                  <a:rPr kumimoji="1" lang="en-US" altLang="ja-JP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Specificity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b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b="1" i="0" smtClean="0">
                            <a:latin typeface="Cambria Math" panose="02040503050406030204" pitchFamily="18" charset="0"/>
                          </a:rPr>
                          <m:t>𝐓</m:t>
                        </m:r>
                        <m:r>
                          <a:rPr kumimoji="1" lang="en-US" altLang="ja-JP" b="1" i="0" smtClean="0">
                            <a:latin typeface="Cambria Math" panose="02040503050406030204" pitchFamily="18" charset="0"/>
                          </a:rPr>
                          <m:t>𝐍</m:t>
                        </m:r>
                      </m:num>
                      <m:den>
                        <m:r>
                          <a:rPr kumimoji="1" lang="en-US" altLang="ja-JP" b="1" i="0" smtClean="0">
                            <a:latin typeface="Cambria Math" panose="02040503050406030204" pitchFamily="18" charset="0"/>
                          </a:rPr>
                          <m:t>𝐓</m:t>
                        </m:r>
                        <m:r>
                          <a:rPr kumimoji="1" lang="en-US" altLang="ja-JP" b="1" i="0" smtClean="0">
                            <a:latin typeface="Cambria Math" panose="02040503050406030204" pitchFamily="18" charset="0"/>
                          </a:rPr>
                          <m:t>𝐍</m:t>
                        </m:r>
                        <m:r>
                          <a:rPr kumimoji="1" lang="en-US" altLang="ja-JP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ja-JP" b="1" i="0" smtClean="0">
                            <a:latin typeface="Cambria Math" panose="02040503050406030204" pitchFamily="18" charset="0"/>
                          </a:rPr>
                          <m:t>𝐅𝐏</m:t>
                        </m:r>
                      </m:den>
                    </m:f>
                  </m:oMath>
                </a14:m>
                <a:r>
                  <a:rPr kumimoji="1" lang="en-US" altLang="ja-JP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0.63</a:t>
                </a:r>
              </a:p>
              <a:p>
                <a:pPr marL="285750" indent="-285750">
                  <a:spcBef>
                    <a:spcPts val="1200"/>
                  </a:spcBef>
                  <a:buFont typeface="Wingdings" pitchFamily="2" charset="2"/>
                  <a:buChar char="l"/>
                </a:pPr>
                <a:r>
                  <a:rPr lang="en-US" altLang="ja-JP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False Positive Rate = 1 – Specificity = 0.37</a:t>
                </a:r>
              </a:p>
            </p:txBody>
          </p:sp>
        </mc:Choice>
        <mc:Fallback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4C8DCD11-F07C-DA99-CA3E-15E42C0B9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819" y="4587485"/>
                <a:ext cx="4402744" cy="1905778"/>
              </a:xfrm>
              <a:prstGeom prst="rect">
                <a:avLst/>
              </a:prstGeom>
              <a:blipFill>
                <a:blip r:embed="rId3"/>
                <a:stretch>
                  <a:fillRect l="-862" t="-1325" r="-287" b="-39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4951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ECB01B9D-2016-6ABC-9686-B88043052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704" y="3051807"/>
            <a:ext cx="4833969" cy="3274624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41CF737-5759-8022-FE97-B751F5D0D6B9}"/>
              </a:ext>
            </a:extLst>
          </p:cNvPr>
          <p:cNvSpPr txBox="1"/>
          <p:nvPr/>
        </p:nvSpPr>
        <p:spPr>
          <a:xfrm>
            <a:off x="3262379" y="299651"/>
            <a:ext cx="56491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b="1" dirty="0">
                <a:latin typeface="Calibri" panose="020F0502020204030204" pitchFamily="34" charset="0"/>
                <a:cs typeface="Calibri" panose="020F0502020204030204" pitchFamily="34" charset="0"/>
              </a:rPr>
              <a:t>Model 2 – </a:t>
            </a:r>
            <a:r>
              <a:rPr lang="en-US" altLang="ja-JP" sz="4000" b="1" dirty="0">
                <a:latin typeface="Calibri" panose="020F0502020204030204" pitchFamily="34" charset="0"/>
                <a:cs typeface="Calibri" panose="020F0502020204030204" pitchFamily="34" charset="0"/>
              </a:rPr>
              <a:t>Random Forest</a:t>
            </a:r>
            <a:endParaRPr kumimoji="1" lang="ja-JP" altLang="en-US" sz="4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1D3B01B-045E-E986-7B3F-4194E94BC524}"/>
              </a:ext>
            </a:extLst>
          </p:cNvPr>
          <p:cNvSpPr txBox="1"/>
          <p:nvPr/>
        </p:nvSpPr>
        <p:spPr>
          <a:xfrm>
            <a:off x="2122688" y="1145790"/>
            <a:ext cx="7946623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Split the data into training (70%) and testing(30%)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Predict whether (Close – Open) &gt; 0 or (Close – Open) &lt; 0 in NSE using the previous day's NYSE data </a:t>
            </a:r>
          </a:p>
        </p:txBody>
      </p:sp>
      <p:graphicFrame>
        <p:nvGraphicFramePr>
          <p:cNvPr id="4" name="表 5">
            <a:extLst>
              <a:ext uri="{FF2B5EF4-FFF2-40B4-BE49-F238E27FC236}">
                <a16:creationId xmlns:a16="http://schemas.microsoft.com/office/drawing/2014/main" id="{A2F3142C-C91E-9631-8ECF-31B9870369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131543"/>
              </p:ext>
            </p:extLst>
          </p:nvPr>
        </p:nvGraphicFramePr>
        <p:xfrm>
          <a:off x="982085" y="3060631"/>
          <a:ext cx="4418226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476">
                  <a:extLst>
                    <a:ext uri="{9D8B030D-6E8A-4147-A177-3AD203B41FA5}">
                      <a16:colId xmlns:a16="http://schemas.microsoft.com/office/drawing/2014/main" val="1572523886"/>
                    </a:ext>
                  </a:extLst>
                </a:gridCol>
                <a:gridCol w="1714779">
                  <a:extLst>
                    <a:ext uri="{9D8B030D-6E8A-4147-A177-3AD203B41FA5}">
                      <a16:colId xmlns:a16="http://schemas.microsoft.com/office/drawing/2014/main" val="545037158"/>
                    </a:ext>
                  </a:extLst>
                </a:gridCol>
                <a:gridCol w="1787971">
                  <a:extLst>
                    <a:ext uri="{9D8B030D-6E8A-4147-A177-3AD203B41FA5}">
                      <a16:colId xmlns:a16="http://schemas.microsoft.com/office/drawing/2014/main" val="38353359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kumimoji="1" lang="ja-JP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kumimoji="1" lang="ja-JP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813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kumimoji="1" lang="ja-JP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364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110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01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331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121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699210"/>
                  </a:ext>
                </a:extLst>
              </a:tr>
            </a:tbl>
          </a:graphicData>
        </a:graphic>
      </p:graphicFrame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106BA1C-1BA8-6F52-5478-053B467F81F4}"/>
              </a:ext>
            </a:extLst>
          </p:cNvPr>
          <p:cNvSpPr txBox="1"/>
          <p:nvPr/>
        </p:nvSpPr>
        <p:spPr>
          <a:xfrm>
            <a:off x="3117056" y="2696859"/>
            <a:ext cx="858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Predict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42E65BB-8C61-75C7-E62E-722876364C61}"/>
              </a:ext>
            </a:extLst>
          </p:cNvPr>
          <p:cNvSpPr txBox="1"/>
          <p:nvPr/>
        </p:nvSpPr>
        <p:spPr>
          <a:xfrm rot="16200000">
            <a:off x="240832" y="3559011"/>
            <a:ext cx="90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Actual</a:t>
            </a:r>
            <a:endParaRPr kumimoji="1" lang="ja-JP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1FD5817-1CA3-AAAB-2359-731A1C42F5BB}"/>
                  </a:ext>
                </a:extLst>
              </p:cNvPr>
              <p:cNvSpPr txBox="1"/>
              <p:nvPr/>
            </p:nvSpPr>
            <p:spPr>
              <a:xfrm>
                <a:off x="1224819" y="4587485"/>
                <a:ext cx="4402744" cy="19057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spcBef>
                    <a:spcPts val="1200"/>
                  </a:spcBef>
                  <a:buFont typeface="Wingdings" pitchFamily="2" charset="2"/>
                  <a:buChar char="l"/>
                </a:pPr>
                <a:r>
                  <a:rPr lang="en-US" altLang="ja-JP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Accuracy = </a:t>
                </a:r>
                <a:r>
                  <a:rPr lang="en-US" altLang="ja-JP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0.52</a:t>
                </a:r>
              </a:p>
              <a:p>
                <a:pPr marL="285750" indent="-285750">
                  <a:spcBef>
                    <a:spcPts val="1200"/>
                  </a:spcBef>
                  <a:buFont typeface="Wingdings" pitchFamily="2" charset="2"/>
                  <a:buChar char="l"/>
                </a:pPr>
                <a:r>
                  <a:rPr lang="en-US" altLang="ja-JP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Recall</a:t>
                </a:r>
                <a:r>
                  <a:rPr kumimoji="1" lang="en-US" altLang="ja-JP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True Positive Rate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b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b="1" i="0" smtClean="0">
                            <a:latin typeface="Cambria Math" panose="02040503050406030204" pitchFamily="18" charset="0"/>
                          </a:rPr>
                          <m:t>𝐓𝐏</m:t>
                        </m:r>
                      </m:num>
                      <m:den>
                        <m:r>
                          <a:rPr kumimoji="1" lang="en-US" altLang="ja-JP" b="1" i="0" smtClean="0">
                            <a:latin typeface="Cambria Math" panose="02040503050406030204" pitchFamily="18" charset="0"/>
                          </a:rPr>
                          <m:t>𝐓𝐏</m:t>
                        </m:r>
                        <m:r>
                          <a:rPr kumimoji="1" lang="en-US" altLang="ja-JP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ja-JP" b="1" i="0" smtClean="0">
                            <a:latin typeface="Cambria Math" panose="02040503050406030204" pitchFamily="18" charset="0"/>
                          </a:rPr>
                          <m:t>𝐅𝐍</m:t>
                        </m:r>
                      </m:den>
                    </m:f>
                  </m:oMath>
                </a14:m>
                <a:r>
                  <a:rPr kumimoji="1" lang="en-US" altLang="ja-JP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0.27</a:t>
                </a:r>
              </a:p>
              <a:p>
                <a:pPr marL="285750" indent="-285750">
                  <a:spcBef>
                    <a:spcPts val="1200"/>
                  </a:spcBef>
                  <a:buFont typeface="Wingdings" pitchFamily="2" charset="2"/>
                  <a:buChar char="l"/>
                </a:pPr>
                <a:r>
                  <a:rPr kumimoji="1" lang="en-US" altLang="ja-JP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Specificity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b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b="1" i="0" smtClean="0">
                            <a:latin typeface="Cambria Math" panose="02040503050406030204" pitchFamily="18" charset="0"/>
                          </a:rPr>
                          <m:t>𝐓</m:t>
                        </m:r>
                        <m:r>
                          <a:rPr kumimoji="1" lang="en-US" altLang="ja-JP" b="1" i="0" smtClean="0">
                            <a:latin typeface="Cambria Math" panose="02040503050406030204" pitchFamily="18" charset="0"/>
                          </a:rPr>
                          <m:t>𝐍</m:t>
                        </m:r>
                      </m:num>
                      <m:den>
                        <m:r>
                          <a:rPr kumimoji="1" lang="en-US" altLang="ja-JP" b="1" i="0" smtClean="0">
                            <a:latin typeface="Cambria Math" panose="02040503050406030204" pitchFamily="18" charset="0"/>
                          </a:rPr>
                          <m:t>𝐓</m:t>
                        </m:r>
                        <m:r>
                          <a:rPr kumimoji="1" lang="en-US" altLang="ja-JP" b="1" i="0" smtClean="0">
                            <a:latin typeface="Cambria Math" panose="02040503050406030204" pitchFamily="18" charset="0"/>
                          </a:rPr>
                          <m:t>𝐍</m:t>
                        </m:r>
                        <m:r>
                          <a:rPr kumimoji="1" lang="en-US" altLang="ja-JP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ja-JP" b="1" i="0" smtClean="0">
                            <a:latin typeface="Cambria Math" panose="02040503050406030204" pitchFamily="18" charset="0"/>
                          </a:rPr>
                          <m:t>𝐅𝐏</m:t>
                        </m:r>
                      </m:den>
                    </m:f>
                  </m:oMath>
                </a14:m>
                <a:r>
                  <a:rPr kumimoji="1" lang="en-US" altLang="ja-JP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0.77</a:t>
                </a:r>
              </a:p>
              <a:p>
                <a:pPr marL="285750" indent="-285750">
                  <a:spcBef>
                    <a:spcPts val="1200"/>
                  </a:spcBef>
                  <a:buFont typeface="Wingdings" pitchFamily="2" charset="2"/>
                  <a:buChar char="l"/>
                </a:pPr>
                <a:r>
                  <a:rPr lang="en-US" altLang="ja-JP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False Positive Rate = 1 – Specificity = 0.23</a:t>
                </a:r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1FD5817-1CA3-AAAB-2359-731A1C42F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819" y="4587485"/>
                <a:ext cx="4402744" cy="1905778"/>
              </a:xfrm>
              <a:prstGeom prst="rect">
                <a:avLst/>
              </a:prstGeom>
              <a:blipFill>
                <a:blip r:embed="rId3"/>
                <a:stretch>
                  <a:fillRect l="-862" t="-1325" r="-287" b="-39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0556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7310</TotalTime>
  <Words>823</Words>
  <Application>Microsoft Macintosh PowerPoint</Application>
  <PresentationFormat>ワイド画面</PresentationFormat>
  <Paragraphs>215</Paragraphs>
  <Slides>13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20" baseType="lpstr">
      <vt:lpstr>游ゴシック</vt:lpstr>
      <vt:lpstr>游ゴシック Light</vt:lpstr>
      <vt:lpstr>Arial</vt:lpstr>
      <vt:lpstr>Calibri</vt:lpstr>
      <vt:lpstr>Cambria Math</vt:lpstr>
      <vt:lpstr>Wingdings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Osawa, Kentaro</dc:creator>
  <cp:lastModifiedBy>Osawa, Kentaro</cp:lastModifiedBy>
  <cp:revision>9</cp:revision>
  <dcterms:created xsi:type="dcterms:W3CDTF">2022-11-14T04:07:45Z</dcterms:created>
  <dcterms:modified xsi:type="dcterms:W3CDTF">2022-12-07T16:31:29Z</dcterms:modified>
</cp:coreProperties>
</file>